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0" r:id="rId9"/>
    <p:sldId id="264" r:id="rId10"/>
    <p:sldId id="267" r:id="rId11"/>
    <p:sldId id="303" r:id="rId12"/>
    <p:sldId id="265" r:id="rId13"/>
    <p:sldId id="266" r:id="rId14"/>
    <p:sldId id="297" r:id="rId15"/>
    <p:sldId id="298" r:id="rId16"/>
    <p:sldId id="299" r:id="rId17"/>
    <p:sldId id="268" r:id="rId18"/>
    <p:sldId id="269" r:id="rId19"/>
    <p:sldId id="270" r:id="rId20"/>
    <p:sldId id="271" r:id="rId21"/>
    <p:sldId id="272" r:id="rId22"/>
    <p:sldId id="274" r:id="rId23"/>
    <p:sldId id="273" r:id="rId24"/>
    <p:sldId id="275" r:id="rId25"/>
    <p:sldId id="276" r:id="rId26"/>
    <p:sldId id="277" r:id="rId27"/>
    <p:sldId id="279" r:id="rId28"/>
    <p:sldId id="280" r:id="rId29"/>
    <p:sldId id="282" r:id="rId30"/>
    <p:sldId id="283" r:id="rId31"/>
    <p:sldId id="284" r:id="rId32"/>
    <p:sldId id="285" r:id="rId33"/>
    <p:sldId id="286" r:id="rId34"/>
    <p:sldId id="287" r:id="rId35"/>
    <p:sldId id="304" r:id="rId36"/>
    <p:sldId id="305" r:id="rId37"/>
    <p:sldId id="306" r:id="rId38"/>
    <p:sldId id="288" r:id="rId39"/>
    <p:sldId id="289" r:id="rId40"/>
    <p:sldId id="307" r:id="rId41"/>
    <p:sldId id="308" r:id="rId42"/>
    <p:sldId id="292" r:id="rId43"/>
    <p:sldId id="293" r:id="rId4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D132F"/>
    <a:srgbClr val="9A1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62" autoAdjust="0"/>
    <p:restoredTop sz="84596" autoAdjust="0"/>
  </p:normalViewPr>
  <p:slideViewPr>
    <p:cSldViewPr>
      <p:cViewPr>
        <p:scale>
          <a:sx n="80" d="100"/>
          <a:sy n="80" d="100"/>
        </p:scale>
        <p:origin x="-193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4C50B-D930-44E6-B955-2067671A6C12}" type="datetimeFigureOut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F66CD-8DC2-460A-A71D-74951463F8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6666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9DA38-C8C9-461A-BB12-018DE7E61C47}" type="datetimeFigureOut">
              <a:rPr lang="de-DE" smtClean="0"/>
              <a:t>19.10.2016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377BF-3686-4B01-939B-829BCE1699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65439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377BF-3686-4B01-939B-829BCE169948}" type="slidenum">
              <a:rPr lang="de-DE" smtClean="0"/>
              <a:t>4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C2229D2-FA6C-43DC-B672-57B634B33FFA}" type="datetime1">
              <a:rPr lang="de-DE" smtClean="0"/>
              <a:t>19.10.2016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86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377BF-3686-4B01-939B-829BCE169948}" type="slidenum">
              <a:rPr lang="de-DE" smtClean="0"/>
              <a:t>8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AFBFE12-B331-41B2-9018-C6FA88C2E9AA}" type="datetime1">
              <a:rPr lang="de-DE" smtClean="0"/>
              <a:t>19.10.2016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019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377BF-3686-4B01-939B-829BCE169948}" type="slidenum">
              <a:rPr lang="de-DE" smtClean="0"/>
              <a:t>22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81BFE9C-0D24-456F-BA45-34E514EF4524}" type="datetime1">
              <a:rPr lang="de-DE" smtClean="0"/>
              <a:t>19.10.2016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26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 smtClean="0">
                <a:solidFill>
                  <a:schemeClr val="bg1"/>
                </a:solidFill>
              </a:rPr>
              <a:t>nicht benötigte Instrumente wurden aussortiert und an den Dienstleister zurückgegeben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54DC176-F460-42F2-9AFF-F449B43D202D}" type="datetime1">
              <a:rPr lang="de-DE" smtClean="0"/>
              <a:t>19.10.2016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77BF-3686-4B01-939B-829BCE169948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22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43608" y="2420888"/>
            <a:ext cx="6096000" cy="3657600"/>
          </a:xfrm>
          <a:noFill/>
        </p:spPr>
        <p:txBody>
          <a:bodyPr/>
          <a:lstStyle>
            <a:lvl1pPr>
              <a:defRPr>
                <a:effectLst/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effectLst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effectLst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effectLst/>
              </a:defRPr>
            </a:lvl4pPr>
            <a:lvl5pPr marL="2057400" indent="-228600">
              <a:buFont typeface="Wingdings" panose="05000000000000000000" pitchFamily="2" charset="2"/>
              <a:buChar char="ü"/>
              <a:defRPr>
                <a:effectLst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03A0-97C9-4DFB-8A32-6C2E6834786A}" type="datetime1">
              <a:rPr lang="de-DE" smtClean="0"/>
              <a:t>19.10.2016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41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03B-7945-4C55-8816-871DE4A598B4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96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10D1-EA9F-4C90-8C4E-B756DB0A6E74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952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CE697-26BE-4CC1-9AD6-4B97542964FF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84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0912-EF59-4A4D-A412-165174081475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69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2318-4633-4D6D-A0A3-3B964E73B441}" type="datetime1">
              <a:rPr lang="de-DE" smtClean="0"/>
              <a:t>19.10.2016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190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E17-D168-4F6B-BF36-3A87680D0E60}" type="datetime1">
              <a:rPr lang="de-DE" smtClean="0"/>
              <a:t>19.10.2016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17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B81C2-978F-4BEB-938D-D945C1AE91A0}" type="datetime1">
              <a:rPr lang="de-DE" smtClean="0"/>
              <a:t>19.10.2016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02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B8D3-7785-4019-BB63-3AC4A296FA69}" type="datetime1">
              <a:rPr lang="de-DE" smtClean="0"/>
              <a:t>19.10.2016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6C89-CDB6-4BC4-B7A4-268983B445EE}" type="datetime1">
              <a:rPr lang="de-DE" smtClean="0"/>
              <a:t>19.10.2016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66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9AAE-1F9E-45C9-A3A9-AB6D41D82EE0}" type="datetime1">
              <a:rPr lang="de-DE" smtClean="0"/>
              <a:t>19.10.2016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79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00"/>
            </a:gs>
            <a:gs pos="82000">
              <a:srgbClr val="0A128C"/>
            </a:gs>
            <a:gs pos="30000">
              <a:srgbClr val="080E6C"/>
            </a:gs>
            <a:gs pos="91000">
              <a:srgbClr val="002060"/>
            </a:gs>
            <a:gs pos="59000">
              <a:srgbClr val="7005D4">
                <a:lumMod val="0"/>
              </a:srgbClr>
            </a:gs>
            <a:gs pos="100000">
              <a:srgbClr val="2D132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30000">
                <a:srgbClr val="050946"/>
              </a:gs>
              <a:gs pos="0">
                <a:srgbClr val="000000"/>
              </a:gs>
              <a:gs pos="53000">
                <a:srgbClr val="0A128C">
                  <a:lumMod val="99000"/>
                </a:srgbClr>
              </a:gs>
              <a:gs pos="89000">
                <a:srgbClr val="181CC7"/>
              </a:gs>
              <a:gs pos="88000">
                <a:srgbClr val="7005D4">
                  <a:lumMod val="0"/>
                </a:srgbClr>
              </a:gs>
              <a:gs pos="100000">
                <a:srgbClr val="8C3D91">
                  <a:lumMod val="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2074414"/>
          </a:xfrm>
          <a:prstGeom prst="rect">
            <a:avLst/>
          </a:prstGeom>
          <a:gradFill>
            <a:gsLst>
              <a:gs pos="30000">
                <a:srgbClr val="050946"/>
              </a:gs>
              <a:gs pos="0">
                <a:srgbClr val="000000"/>
              </a:gs>
              <a:gs pos="53000">
                <a:srgbClr val="0A128C">
                  <a:lumMod val="99000"/>
                </a:srgbClr>
              </a:gs>
              <a:gs pos="89000">
                <a:srgbClr val="9A1F9D">
                  <a:alpha val="0"/>
                </a:srgbClr>
              </a:gs>
              <a:gs pos="100000">
                <a:srgbClr val="7005D4">
                  <a:lumMod val="0"/>
                </a:srgbClr>
              </a:gs>
              <a:gs pos="100000">
                <a:srgbClr val="8C3D91">
                  <a:lumMod val="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DF67CCC-C82C-43FF-9690-D57D3E2BF5B4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1948A94-F2CF-4536-A36B-AD6B96F490A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96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effectLst>
            <a:outerShdw blurRad="50800" dist="50800" dir="5400000" sx="1000" sy="1000" algn="ctr" rotWithShape="0">
              <a:srgbClr val="000000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FFFFFF"/>
          </a:solidFill>
          <a:effectLst>
            <a:outerShdw blurRad="50800" dist="50800" dir="5400000" sx="1000" sy="1000" algn="ctr" rotWithShape="0">
              <a:srgbClr val="000000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FFFFFF"/>
          </a:solidFill>
          <a:effectLst>
            <a:outerShdw blurRad="50800" dist="50800" dir="5400000" sx="1000" sy="1000" algn="ctr" rotWithShape="0">
              <a:srgbClr val="000000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FFFFFF"/>
          </a:solidFill>
          <a:effectLst>
            <a:outerShdw blurRad="50800" dist="50800" dir="5400000" sx="1000" sy="1000" algn="ctr" rotWithShape="0">
              <a:srgbClr val="000000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rgbClr val="FFFFFF"/>
          </a:solidFill>
          <a:effectLst>
            <a:outerShdw blurRad="50800" dist="50800" dir="5400000" sx="1000" sy="1000" algn="ctr" rotWithShape="0">
              <a:srgbClr val="000000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slide" Target="slide2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66963" y="3931700"/>
            <a:ext cx="5400675" cy="1955800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FFFFFF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FFFFFF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FFFFFF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FFFFFF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dirty="0">
                <a:effectLst/>
              </a:rPr>
              <a:t>Reorganisation einer </a:t>
            </a:r>
            <a:r>
              <a:rPr lang="de-DE" dirty="0" smtClean="0">
                <a:effectLst/>
              </a:rPr>
              <a:t>AEMP </a:t>
            </a:r>
            <a:r>
              <a:rPr lang="de-DE" dirty="0">
                <a:effectLst/>
              </a:rPr>
              <a:t>im laufenden Betrieb </a:t>
            </a:r>
            <a:endParaRPr lang="de-DE" dirty="0" smtClean="0">
              <a:effectLst/>
            </a:endParaRPr>
          </a:p>
          <a:p>
            <a:pPr marL="0" indent="0">
              <a:buNone/>
              <a:defRPr/>
            </a:pPr>
            <a:endParaRPr lang="de-DE" sz="1200" dirty="0">
              <a:effectLst/>
            </a:endParaRPr>
          </a:p>
          <a:p>
            <a:pPr marL="0" indent="0">
              <a:buNone/>
              <a:defRPr/>
            </a:pPr>
            <a:endParaRPr lang="de-DE" sz="1200" dirty="0" smtClean="0">
              <a:effectLst/>
            </a:endParaRPr>
          </a:p>
          <a:p>
            <a:pPr marL="0" indent="0">
              <a:buNone/>
              <a:defRPr/>
            </a:pPr>
            <a:endParaRPr lang="de-DE" sz="1200" dirty="0">
              <a:effectLst/>
            </a:endParaRPr>
          </a:p>
          <a:p>
            <a:pPr marL="0" indent="0">
              <a:buNone/>
              <a:defRPr/>
            </a:pPr>
            <a:r>
              <a:rPr lang="de-DE" sz="1200" dirty="0" smtClean="0">
                <a:effectLst/>
              </a:rPr>
              <a:t>Ulrich </a:t>
            </a:r>
            <a:r>
              <a:rPr lang="de-DE" sz="1200" dirty="0">
                <a:effectLst/>
              </a:rPr>
              <a:t>von Danwitz, Krefeld</a:t>
            </a:r>
            <a:endParaRPr lang="de-DE" altLang="de-DE" sz="1200" dirty="0" smtClean="0">
              <a:solidFill>
                <a:srgbClr val="005022"/>
              </a:solidFill>
              <a:effectLst/>
            </a:endParaRPr>
          </a:p>
          <a:p>
            <a:pPr>
              <a:defRPr/>
            </a:pPr>
            <a:endParaRPr lang="de-DE" altLang="de-DE" dirty="0">
              <a:solidFill>
                <a:srgbClr val="005022"/>
              </a:solidFill>
              <a:effectLst/>
            </a:endParaRPr>
          </a:p>
        </p:txBody>
      </p:sp>
      <p:pic>
        <p:nvPicPr>
          <p:cNvPr id="5" name="Picture 7" descr="D:\Zsva\STATISTIKEN_PROJEKTE\Berlin_MIC_Vergleich\Bilder\13_03_2014ZSVA_vor_Beginn\P1080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297913"/>
            <a:ext cx="5113337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23494" r="12599" b="20268"/>
          <a:stretch>
            <a:fillRect/>
          </a:stretch>
        </p:blipFill>
        <p:spPr bwMode="auto">
          <a:xfrm>
            <a:off x="317500" y="1972725"/>
            <a:ext cx="322738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haltsplatzhalter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t="10442" r="2458" b="9299"/>
          <a:stretch>
            <a:fillRect/>
          </a:stretch>
        </p:blipFill>
        <p:spPr bwMode="auto">
          <a:xfrm>
            <a:off x="317500" y="309025"/>
            <a:ext cx="3227388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9370-B2C7-4CC7-B281-ADF5E9729FEB}" type="datetime1">
              <a:rPr lang="de-DE" smtClean="0"/>
              <a:t>19.10.2016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03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Zusammenführen nach der RDG </a:t>
            </a:r>
            <a:endParaRPr lang="de-DE" dirty="0"/>
          </a:p>
        </p:txBody>
      </p:sp>
      <p:pic>
        <p:nvPicPr>
          <p:cNvPr id="1025" name="Picture 1" descr="C:\Users\Ulli\Dropbox\Arbeit\DGSV_Vortrag\Bilder\ZSVA_Krefedl\0F5B9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95" y="1268760"/>
            <a:ext cx="464451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lli\Desktop\Bild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600400" cy="47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386762" y="568455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vorher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032689" y="393305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</a:t>
            </a:r>
            <a:r>
              <a:rPr lang="de-DE" b="1" dirty="0" smtClean="0">
                <a:solidFill>
                  <a:schemeClr val="bg1"/>
                </a:solidFill>
              </a:rPr>
              <a:t>achher</a:t>
            </a:r>
          </a:p>
          <a:p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7956376" y="6053881"/>
            <a:ext cx="720080" cy="3063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003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18415" cmpd="sng">
                <a:solidFill>
                  <a:srgbClr val="FFFFFF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ECEDB-6981-4131-B939-03B0212DA796}" type="datetime1">
              <a:rPr lang="de-DE" smtClean="0"/>
              <a:t>19.10.2016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59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Zusammenführen nach der RDG 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386762" y="60224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vorher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024504" y="588390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</a:t>
            </a:r>
            <a:r>
              <a:rPr lang="de-DE" b="1" dirty="0" smtClean="0">
                <a:solidFill>
                  <a:schemeClr val="bg1"/>
                </a:solidFill>
              </a:rPr>
              <a:t>achher</a:t>
            </a:r>
          </a:p>
          <a:p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Rechteck 7">
            <a:hlinkClick r:id="rId2" action="ppaction://hlinksldjump"/>
          </p:cNvPr>
          <p:cNvSpPr/>
          <p:nvPr/>
        </p:nvSpPr>
        <p:spPr>
          <a:xfrm>
            <a:off x="7956376" y="6053881"/>
            <a:ext cx="720080" cy="3063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003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18415" cmpd="sng">
                <a:solidFill>
                  <a:srgbClr val="FFFFFF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6041-0982-4E10-9451-A56FA683986D}" type="datetime1">
              <a:rPr lang="de-DE" smtClean="0"/>
              <a:t>19.10.2016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11</a:t>
            </a:fld>
            <a:endParaRPr lang="de-DE"/>
          </a:p>
        </p:txBody>
      </p:sp>
      <p:pic>
        <p:nvPicPr>
          <p:cNvPr id="12" name="Picture 2" descr="D:\Zsva\STATISTIKEN_PROJEKTE\Berlin_MIC_Vergleich\Bilder\07_09_2009_vor Umstrukturierung Nov 2009\IMG_6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7" y="1468323"/>
            <a:ext cx="3756361" cy="4047167"/>
          </a:xfrm>
          <a:prstGeom prst="rect">
            <a:avLst/>
          </a:prstGeom>
          <a:noFill/>
        </p:spPr>
      </p:pic>
      <p:pic>
        <p:nvPicPr>
          <p:cNvPr id="13" name="Picture 2" descr="C:\_Daten_JK\PMO\Instrumentenmanagement 2.0\Kanban-Anweisung\Bilder Krefeld\IMG_8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3" y="1468323"/>
            <a:ext cx="4345171" cy="4047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76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00"/>
            </a:gs>
            <a:gs pos="82000">
              <a:srgbClr val="0A128C"/>
            </a:gs>
            <a:gs pos="30000">
              <a:srgbClr val="080E6C"/>
            </a:gs>
            <a:gs pos="91000">
              <a:srgbClr val="002060"/>
            </a:gs>
            <a:gs pos="59000">
              <a:srgbClr val="7005D4">
                <a:lumMod val="0"/>
              </a:srgbClr>
            </a:gs>
            <a:gs pos="100000">
              <a:srgbClr val="2D132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de-DE" altLang="de-DE" sz="2400" dirty="0" smtClean="0">
                <a:solidFill>
                  <a:schemeClr val="bg1"/>
                </a:solidFill>
              </a:rPr>
              <a:t>1. </a:t>
            </a:r>
            <a:r>
              <a:rPr lang="de-DE" altLang="de-DE" sz="2400" dirty="0">
                <a:solidFill>
                  <a:schemeClr val="bg1"/>
                </a:solidFill>
              </a:rPr>
              <a:t>I</a:t>
            </a:r>
            <a:r>
              <a:rPr lang="de-DE" altLang="de-DE" sz="2400" dirty="0" smtClean="0">
                <a:solidFill>
                  <a:schemeClr val="bg1"/>
                </a:solidFill>
              </a:rPr>
              <a:t>nterne System und Prozessoptimierung</a:t>
            </a:r>
            <a:br>
              <a:rPr lang="de-DE" altLang="de-DE" sz="2400" dirty="0" smtClean="0">
                <a:solidFill>
                  <a:schemeClr val="bg1"/>
                </a:solidFill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1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  <a:hlinkClick r:id="rId2" action="ppaction://hlinksldjump"/>
              </a:rPr>
              <a:t>Einrichten von Arbeitsbereichen </a:t>
            </a:r>
            <a:r>
              <a:rPr lang="de-DE" altLang="de-DE" sz="2200" dirty="0">
                <a:solidFill>
                  <a:schemeClr val="bg1"/>
                </a:solidFill>
              </a:rPr>
              <a:t>und damit Konzentration auf eine Arbeitstätigkeit (z.B. Packen, oder Abräumen am RDG, Freigabe der Prozesse etc.)</a:t>
            </a:r>
            <a:br>
              <a:rPr lang="de-DE" altLang="de-DE" sz="2200" dirty="0">
                <a:solidFill>
                  <a:schemeClr val="bg1"/>
                </a:solidFill>
              </a:rPr>
            </a:br>
            <a:endParaRPr lang="de-DE" altLang="de-DE" sz="2200" dirty="0">
              <a:solidFill>
                <a:schemeClr val="bg1"/>
              </a:solidFill>
            </a:endParaRPr>
          </a:p>
          <a:p>
            <a:pPr marL="3611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 smtClean="0">
                <a:solidFill>
                  <a:schemeClr val="bg1"/>
                </a:solidFill>
              </a:rPr>
              <a:t>Benennung </a:t>
            </a:r>
            <a:r>
              <a:rPr lang="de-DE" altLang="de-DE" sz="2200" dirty="0">
                <a:solidFill>
                  <a:schemeClr val="bg1"/>
                </a:solidFill>
              </a:rPr>
              <a:t>eines </a:t>
            </a:r>
            <a:r>
              <a:rPr lang="de-DE" altLang="de-DE" sz="2200" dirty="0" smtClean="0">
                <a:solidFill>
                  <a:schemeClr val="bg1"/>
                </a:solidFill>
              </a:rPr>
              <a:t>Stammdatenbeauftragten</a:t>
            </a:r>
          </a:p>
          <a:p>
            <a:pPr marL="3611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de-DE" altLang="de-DE" sz="2200" dirty="0" smtClean="0">
              <a:solidFill>
                <a:schemeClr val="bg1"/>
              </a:solidFill>
            </a:endParaRPr>
          </a:p>
          <a:p>
            <a:pPr marL="3611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 smtClean="0">
                <a:solidFill>
                  <a:schemeClr val="bg1"/>
                </a:solidFill>
              </a:rPr>
              <a:t>Benennung </a:t>
            </a:r>
            <a:r>
              <a:rPr lang="de-DE" altLang="de-DE" sz="2200" dirty="0">
                <a:solidFill>
                  <a:schemeClr val="bg1"/>
                </a:solidFill>
              </a:rPr>
              <a:t>eines QM-Beauftragten</a:t>
            </a:r>
            <a:br>
              <a:rPr lang="de-DE" altLang="de-DE" sz="2200" dirty="0">
                <a:solidFill>
                  <a:schemeClr val="bg1"/>
                </a:solidFill>
              </a:rPr>
            </a:br>
            <a:endParaRPr lang="de-DE" altLang="de-DE" sz="2200" dirty="0">
              <a:solidFill>
                <a:schemeClr val="bg1"/>
              </a:solidFill>
            </a:endParaRPr>
          </a:p>
          <a:p>
            <a:pPr marL="18288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/>
            </a:r>
            <a:br>
              <a:rPr lang="de-DE" altLang="de-DE" sz="2200" dirty="0">
                <a:solidFill>
                  <a:schemeClr val="bg1"/>
                </a:solidFill>
              </a:rPr>
            </a:br>
            <a:endParaRPr lang="de-DE" altLang="de-DE" sz="22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DC5D-80E0-424D-9E39-CBEB9FE1189C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932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9859" y="35796"/>
            <a:ext cx="8229600" cy="1143000"/>
          </a:xfrm>
        </p:spPr>
        <p:txBody>
          <a:bodyPr/>
          <a:lstStyle/>
          <a:p>
            <a:r>
              <a:rPr lang="de-DE" dirty="0" smtClean="0"/>
              <a:t> Wer kennt diese Situationen ?</a:t>
            </a:r>
            <a:endParaRPr lang="de-DE" dirty="0"/>
          </a:p>
        </p:txBody>
      </p:sp>
      <p:pic>
        <p:nvPicPr>
          <p:cNvPr id="2050" name="Picture 2" descr="C:\Users\Ulli\Dropbox\Arbeit\DGSV_Vortrag\Bilder\ZSVA_Krefeld_Umbau\Bil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488832" cy="542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hlinkClick r:id="rId3" action="ppaction://hlinksldjump"/>
          </p:cNvPr>
          <p:cNvSpPr/>
          <p:nvPr/>
        </p:nvSpPr>
        <p:spPr>
          <a:xfrm>
            <a:off x="8460432" y="5949280"/>
            <a:ext cx="43204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D252-C50F-44BB-A0A1-FD3DCFCB8D86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5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9859" y="35796"/>
            <a:ext cx="8229600" cy="1143000"/>
          </a:xfrm>
        </p:spPr>
        <p:txBody>
          <a:bodyPr/>
          <a:lstStyle/>
          <a:p>
            <a:r>
              <a:rPr lang="de-DE" dirty="0" smtClean="0"/>
              <a:t> Wer kennt diese Situationen ?</a:t>
            </a:r>
            <a:endParaRPr lang="de-DE" dirty="0"/>
          </a:p>
        </p:txBody>
      </p:sp>
      <p:pic>
        <p:nvPicPr>
          <p:cNvPr id="3074" name="Picture 2" descr="C:\Users\Ulli\Dropbox\Arbeit\DGSV_Vortrag\Bilder\ZSVA_Krefeld_Umbau\Bil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056784" cy="529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hlinkClick r:id="rId3" action="ppaction://hlinksldjump"/>
          </p:cNvPr>
          <p:cNvSpPr/>
          <p:nvPr/>
        </p:nvSpPr>
        <p:spPr>
          <a:xfrm>
            <a:off x="8388424" y="5805264"/>
            <a:ext cx="50405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0D8E-9A06-4295-A984-EE3E3719B2CF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1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9859" y="35796"/>
            <a:ext cx="8229600" cy="1143000"/>
          </a:xfrm>
        </p:spPr>
        <p:txBody>
          <a:bodyPr/>
          <a:lstStyle/>
          <a:p>
            <a:r>
              <a:rPr lang="de-DE" dirty="0" smtClean="0"/>
              <a:t> Wer kennt diese Situationen ?</a:t>
            </a:r>
            <a:endParaRPr lang="de-DE" dirty="0"/>
          </a:p>
        </p:txBody>
      </p:sp>
      <p:pic>
        <p:nvPicPr>
          <p:cNvPr id="4098" name="Picture 2" descr="C:\Users\Ulli\Dropbox\Arbeit\DGSV_Vortrag\Bilder\ZSVA_Krefeld_Umbau\Bil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62" y="960428"/>
            <a:ext cx="7128792" cy="535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hlinkClick r:id="rId3" action="ppaction://hlinksldjump"/>
          </p:cNvPr>
          <p:cNvSpPr/>
          <p:nvPr/>
        </p:nvSpPr>
        <p:spPr>
          <a:xfrm>
            <a:off x="8532440" y="5949280"/>
            <a:ext cx="4320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5CEA-33E3-43F6-B584-C7CB480D889D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3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9859" y="35796"/>
            <a:ext cx="8229600" cy="1143000"/>
          </a:xfrm>
        </p:spPr>
        <p:txBody>
          <a:bodyPr/>
          <a:lstStyle/>
          <a:p>
            <a:r>
              <a:rPr lang="de-DE" dirty="0" smtClean="0"/>
              <a:t> Wer kennt diese Situationen ?</a:t>
            </a:r>
            <a:endParaRPr lang="de-DE" dirty="0"/>
          </a:p>
        </p:txBody>
      </p:sp>
      <p:pic>
        <p:nvPicPr>
          <p:cNvPr id="5122" name="Picture 2" descr="C:\Users\Ulli\Dropbox\Arbeit\DGSV_Vortrag\Bilder\ZSVA_Krefeld_Umbau\Bil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02" y="1124744"/>
            <a:ext cx="6696744" cy="503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hlinkClick r:id="rId3" action="ppaction://hlinksldjump"/>
          </p:cNvPr>
          <p:cNvSpPr/>
          <p:nvPr/>
        </p:nvSpPr>
        <p:spPr>
          <a:xfrm>
            <a:off x="8172400" y="5733256"/>
            <a:ext cx="50405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7375-6546-4C90-B3BB-816184BAC236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5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de-DE" dirty="0" smtClean="0"/>
              <a:t>Vor der internen System und Prozessoptimierung</a:t>
            </a:r>
            <a:endParaRPr lang="de-DE" dirty="0"/>
          </a:p>
        </p:txBody>
      </p:sp>
      <p:pic>
        <p:nvPicPr>
          <p:cNvPr id="7" name="Picture 3" descr="D:\Zsva\STATISTIKEN_PROJEKTE\Berlin_MIC_Vergleich\Bilder\07_09_2009_vor Umstrukturierung Nov 2009\IMG_67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-21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4893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7380312" y="6438291"/>
            <a:ext cx="576064" cy="225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FF1C-50B0-459E-830A-EFD23C1840CF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5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Zsva\STATISTIKEN_PROJEKTE\Berlin_MIC_Vergleich\Bilder\13_03_2014ZSVA_vor_Beginn\P1080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1" y="1340768"/>
            <a:ext cx="802148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/>
              <a:t>Nach  der internen System und Prozessoptimierung</a:t>
            </a:r>
            <a:endParaRPr lang="de-DE" dirty="0"/>
          </a:p>
        </p:txBody>
      </p:sp>
      <p:sp>
        <p:nvSpPr>
          <p:cNvPr id="8" name="Rechteck 7">
            <a:hlinkClick r:id="rId3" action="ppaction://hlinksldjump"/>
          </p:cNvPr>
          <p:cNvSpPr/>
          <p:nvPr/>
        </p:nvSpPr>
        <p:spPr>
          <a:xfrm>
            <a:off x="7651626" y="6325633"/>
            <a:ext cx="576064" cy="225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8820-8D72-4AF4-8E33-98873B7AAB9A}" type="datetime1">
              <a:rPr lang="de-DE" smtClean="0"/>
              <a:t>19.10.2016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D:\Zsva\STATISTIKEN_PROJEKTE\Berlin_MIC_Vergleich\Bilder\13_03_2014ZSVA_vor_Beginn\P10807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344816" cy="45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 der internen System und Prozessoptimierung</a:t>
            </a:r>
            <a:endParaRPr lang="de-DE" dirty="0"/>
          </a:p>
        </p:txBody>
      </p:sp>
      <p:sp>
        <p:nvSpPr>
          <p:cNvPr id="2" name="Rechteck 1">
            <a:hlinkClick r:id="rId3" action="ppaction://hlinksldjump"/>
          </p:cNvPr>
          <p:cNvSpPr/>
          <p:nvPr/>
        </p:nvSpPr>
        <p:spPr>
          <a:xfrm>
            <a:off x="7164288" y="6381328"/>
            <a:ext cx="4320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FC8C-838A-4BB1-81D2-E45785E53D01}" type="datetime1">
              <a:rPr lang="de-DE" smtClean="0"/>
              <a:t>19.10.2016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8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0801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Zur eigenen Person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683568" y="1412776"/>
            <a:ext cx="8136904" cy="4248472"/>
          </a:xfrm>
          <a:noFill/>
        </p:spPr>
        <p:txBody>
          <a:bodyPr/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3 Jahre Examen Krankenpflege (1985)</a:t>
            </a:r>
          </a:p>
          <a:p>
            <a:pPr marL="342900" indent="-342900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6 Jahre Chirurgische Notaufnahme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2 Jahre OP-Fachweiterbildung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2 Jahre Lehrgang zur Leitung von Pflegeeinheiten</a:t>
            </a:r>
          </a:p>
          <a:p>
            <a:pPr marL="342900" indent="-342900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17 Jahre OP davon:</a:t>
            </a:r>
          </a:p>
          <a:p>
            <a:pPr marL="1257300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4 Jahre </a:t>
            </a:r>
            <a:r>
              <a:rPr lang="de-DE" altLang="de-DE" dirty="0" smtClean="0">
                <a:solidFill>
                  <a:schemeClr val="bg1"/>
                </a:solidFill>
              </a:rPr>
              <a:t>Kinder-OP</a:t>
            </a:r>
            <a:endParaRPr lang="de-DE" altLang="de-DE" dirty="0">
              <a:solidFill>
                <a:schemeClr val="bg1"/>
              </a:solidFill>
            </a:endParaRPr>
          </a:p>
          <a:p>
            <a:pPr marL="1257300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8 Jahre Gyn.-OP</a:t>
            </a:r>
          </a:p>
          <a:p>
            <a:pPr marL="1257300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5 Jahre als Leitung Urologischer OP /Ambulanz</a:t>
            </a:r>
          </a:p>
          <a:p>
            <a:pPr marL="342900" lvl="1" indent="-342900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seit Mai 2008 bis jetzt </a:t>
            </a:r>
            <a:r>
              <a:rPr lang="de-DE" altLang="de-DE" sz="2200" dirty="0" smtClean="0">
                <a:solidFill>
                  <a:schemeClr val="bg1"/>
                </a:solidFill>
              </a:rPr>
              <a:t>AEMP </a:t>
            </a:r>
            <a:r>
              <a:rPr lang="de-DE" altLang="de-DE" sz="2200" dirty="0">
                <a:solidFill>
                  <a:schemeClr val="bg1"/>
                </a:solidFill>
              </a:rPr>
              <a:t>Leitung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FK1, FK2, FK3 , Qualitätsbeauftragter, Qualitätsauditor</a:t>
            </a:r>
          </a:p>
          <a:p>
            <a:pPr marL="800100" lvl="1" indent="-342900" algn="l">
              <a:buFont typeface="Symbol" panose="05050102010706020507" pitchFamily="18" charset="2"/>
              <a:buChar char="-"/>
              <a:defRPr/>
            </a:pPr>
            <a:endParaRPr lang="de-DE" altLang="de-DE" sz="2000" dirty="0">
              <a:effectLst/>
            </a:endParaRPr>
          </a:p>
          <a:p>
            <a:endParaRPr lang="de-DE" dirty="0">
              <a:effectLst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F250-8286-4C43-AD4E-E1CA123931BF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67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2. Siebreorganisationen </a:t>
            </a:r>
            <a:r>
              <a:rPr lang="de-DE" altLang="de-DE" dirty="0" smtClean="0"/>
              <a:t>/ Siebharmonisierung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Siebreorganisation </a:t>
            </a:r>
            <a:r>
              <a:rPr lang="de-DE" altLang="de-DE" sz="2200" dirty="0" smtClean="0">
                <a:solidFill>
                  <a:schemeClr val="bg1"/>
                </a:solidFill>
              </a:rPr>
              <a:t>in </a:t>
            </a:r>
            <a:r>
              <a:rPr lang="de-DE" altLang="de-DE" sz="2200" dirty="0">
                <a:solidFill>
                  <a:schemeClr val="bg1"/>
                </a:solidFill>
              </a:rPr>
              <a:t>Tuttlingen der Fachabteilungen Allgemeinchirurgie, Unfallchirurgie mit gleichen Siebkonfigurationen der Allgemeinchirurgie in den Kliniken </a:t>
            </a:r>
          </a:p>
          <a:p>
            <a:pPr marL="726948" lvl="1" indent="-342900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schemeClr val="bg1"/>
                </a:solidFill>
                <a:hlinkClick r:id="rId2" action="ppaction://hlinksldjump"/>
              </a:rPr>
              <a:t>Krefeld /Oberhausen /Duisburg und Hüls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später dann Plastische Chirurgie, </a:t>
            </a:r>
            <a:r>
              <a:rPr lang="de-DE" altLang="de-DE" sz="2200" dirty="0" smtClean="0">
                <a:solidFill>
                  <a:schemeClr val="bg1"/>
                </a:solidFill>
              </a:rPr>
              <a:t>Neurochirurgie, </a:t>
            </a:r>
            <a:r>
              <a:rPr lang="de-DE" altLang="de-DE" sz="2200" dirty="0">
                <a:solidFill>
                  <a:schemeClr val="bg1"/>
                </a:solidFill>
              </a:rPr>
              <a:t>mit Angleichung an unseren Artikelstamm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E14C-79FD-4A22-AAA5-F163AED3FBC7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0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1700"/>
          </a:xfrm>
        </p:spPr>
        <p:txBody>
          <a:bodyPr/>
          <a:lstStyle/>
          <a:p>
            <a:r>
              <a:rPr lang="de-DE" dirty="0" smtClean="0"/>
              <a:t>Gleiche Grundsiebstruktur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584566" y="1017058"/>
            <a:ext cx="7771553" cy="5148246"/>
            <a:chOff x="107950" y="1188741"/>
            <a:chExt cx="7771553" cy="5148246"/>
          </a:xfrm>
        </p:grpSpPr>
        <p:pic>
          <p:nvPicPr>
            <p:cNvPr id="7" name="Inhaltsplatzhalter 5"/>
            <p:cNvPicPr>
              <a:picLocks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2" t="14545" r="11961" b="7883"/>
            <a:stretch>
              <a:fillRect/>
            </a:stretch>
          </p:blipFill>
          <p:spPr bwMode="auto">
            <a:xfrm>
              <a:off x="250825" y="1651118"/>
              <a:ext cx="3745111" cy="2425954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</p:pic>
        <p:pic>
          <p:nvPicPr>
            <p:cNvPr id="8" name="Grafik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6" t="9425" r="12041" b="16318"/>
            <a:stretch>
              <a:fillRect/>
            </a:stretch>
          </p:blipFill>
          <p:spPr bwMode="auto">
            <a:xfrm>
              <a:off x="4193677" y="1666748"/>
              <a:ext cx="3685826" cy="2410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7" t="14124" r="11923" b="22096"/>
            <a:stretch>
              <a:fillRect/>
            </a:stretch>
          </p:blipFill>
          <p:spPr bwMode="auto">
            <a:xfrm>
              <a:off x="107950" y="4292600"/>
              <a:ext cx="3887986" cy="204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8"/>
            <p:cNvSpPr txBox="1">
              <a:spLocks noChangeArrowheads="1"/>
            </p:cNvSpPr>
            <p:nvPr/>
          </p:nvSpPr>
          <p:spPr bwMode="auto">
            <a:xfrm>
              <a:off x="611188" y="1196975"/>
              <a:ext cx="28813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SzPct val="60000"/>
                <a:buFont typeface="Arial" pitchFamily="34" charset="0"/>
                <a:buChar char="•"/>
                <a:defRPr sz="2400">
                  <a:solidFill>
                    <a:srgbClr val="2B5259"/>
                  </a:solidFill>
                  <a:latin typeface="Palatino Linotype" pitchFamily="18" charset="0"/>
                </a:defRPr>
              </a:lvl1pPr>
              <a:lvl2pPr marL="742950" indent="-285750" algn="l">
                <a:spcBef>
                  <a:spcPct val="20000"/>
                </a:spcBef>
                <a:buSzPct val="60000"/>
                <a:buFont typeface="Symbol" pitchFamily="18" charset="2"/>
                <a:buChar char="-"/>
                <a:defRPr sz="2000">
                  <a:solidFill>
                    <a:srgbClr val="2B5259"/>
                  </a:solidFill>
                  <a:latin typeface="Palatino Linotype" pitchFamily="18" charset="0"/>
                </a:defRPr>
              </a:lvl2pPr>
              <a:lvl3pPr marL="1143000" indent="-228600" algn="l">
                <a:spcBef>
                  <a:spcPct val="20000"/>
                </a:spcBef>
                <a:buSzPct val="60000"/>
                <a:buFont typeface="Wingdings" pitchFamily="2" charset="2"/>
                <a:buChar char="Ø"/>
                <a:defRPr>
                  <a:solidFill>
                    <a:srgbClr val="2B5259"/>
                  </a:solidFill>
                  <a:latin typeface="Palatino Linotype" pitchFamily="18" charset="0"/>
                </a:defRPr>
              </a:lvl3pPr>
              <a:lvl4pPr marL="1600200" indent="-228600" algn="l">
                <a:spcBef>
                  <a:spcPct val="20000"/>
                </a:spcBef>
                <a:buSzPct val="60000"/>
                <a:buFont typeface="Wingdings" pitchFamily="2" charset="2"/>
                <a:buChar char="v"/>
                <a:defRPr sz="1600">
                  <a:solidFill>
                    <a:srgbClr val="2B5259"/>
                  </a:solidFill>
                  <a:latin typeface="Palatino Linotype" pitchFamily="18" charset="0"/>
                </a:defRPr>
              </a:lvl4pPr>
              <a:lvl5pPr marL="2057400" indent="-228600" algn="l">
                <a:spcBef>
                  <a:spcPct val="20000"/>
                </a:spcBef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</a:rPr>
                <a:t>Grundsieb Krefeld</a:t>
              </a:r>
            </a:p>
          </p:txBody>
        </p:sp>
        <p:sp>
          <p:nvSpPr>
            <p:cNvPr id="11" name="Textfeld 9"/>
            <p:cNvSpPr txBox="1">
              <a:spLocks noChangeArrowheads="1"/>
            </p:cNvSpPr>
            <p:nvPr/>
          </p:nvSpPr>
          <p:spPr bwMode="auto">
            <a:xfrm>
              <a:off x="4716016" y="1188741"/>
              <a:ext cx="2879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SzPct val="60000"/>
                <a:buFont typeface="Arial" pitchFamily="34" charset="0"/>
                <a:buChar char="•"/>
                <a:defRPr sz="2400">
                  <a:solidFill>
                    <a:srgbClr val="2B5259"/>
                  </a:solidFill>
                  <a:latin typeface="Palatino Linotype" pitchFamily="18" charset="0"/>
                </a:defRPr>
              </a:lvl1pPr>
              <a:lvl2pPr marL="742950" indent="-285750" algn="l">
                <a:spcBef>
                  <a:spcPct val="20000"/>
                </a:spcBef>
                <a:buSzPct val="60000"/>
                <a:buFont typeface="Symbol" pitchFamily="18" charset="2"/>
                <a:buChar char="-"/>
                <a:defRPr sz="2000">
                  <a:solidFill>
                    <a:srgbClr val="2B5259"/>
                  </a:solidFill>
                  <a:latin typeface="Palatino Linotype" pitchFamily="18" charset="0"/>
                </a:defRPr>
              </a:lvl2pPr>
              <a:lvl3pPr marL="1143000" indent="-228600" algn="l">
                <a:spcBef>
                  <a:spcPct val="20000"/>
                </a:spcBef>
                <a:buSzPct val="60000"/>
                <a:buFont typeface="Wingdings" pitchFamily="2" charset="2"/>
                <a:buChar char="Ø"/>
                <a:defRPr>
                  <a:solidFill>
                    <a:srgbClr val="2B5259"/>
                  </a:solidFill>
                  <a:latin typeface="Palatino Linotype" pitchFamily="18" charset="0"/>
                </a:defRPr>
              </a:lvl3pPr>
              <a:lvl4pPr marL="1600200" indent="-228600" algn="l">
                <a:spcBef>
                  <a:spcPct val="20000"/>
                </a:spcBef>
                <a:buSzPct val="60000"/>
                <a:buFont typeface="Wingdings" pitchFamily="2" charset="2"/>
                <a:buChar char="v"/>
                <a:defRPr sz="1600">
                  <a:solidFill>
                    <a:srgbClr val="2B5259"/>
                  </a:solidFill>
                  <a:latin typeface="Palatino Linotype" pitchFamily="18" charset="0"/>
                </a:defRPr>
              </a:lvl4pPr>
              <a:lvl5pPr marL="2057400" indent="-228600" algn="l">
                <a:spcBef>
                  <a:spcPct val="20000"/>
                </a:spcBef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</a:rPr>
                <a:t>Grundsieb Hüls</a:t>
              </a:r>
            </a:p>
          </p:txBody>
        </p:sp>
        <p:sp>
          <p:nvSpPr>
            <p:cNvPr id="12" name="Textfeld 10"/>
            <p:cNvSpPr txBox="1">
              <a:spLocks noChangeArrowheads="1"/>
            </p:cNvSpPr>
            <p:nvPr/>
          </p:nvSpPr>
          <p:spPr bwMode="auto">
            <a:xfrm>
              <a:off x="3470118" y="4292598"/>
              <a:ext cx="28797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SzPct val="60000"/>
                <a:buFont typeface="Arial" pitchFamily="34" charset="0"/>
                <a:buChar char="•"/>
                <a:defRPr sz="2400">
                  <a:solidFill>
                    <a:srgbClr val="2B5259"/>
                  </a:solidFill>
                  <a:latin typeface="Palatino Linotype" pitchFamily="18" charset="0"/>
                </a:defRPr>
              </a:lvl1pPr>
              <a:lvl2pPr marL="742950" indent="-285750" algn="l">
                <a:spcBef>
                  <a:spcPct val="20000"/>
                </a:spcBef>
                <a:buSzPct val="60000"/>
                <a:buFont typeface="Symbol" pitchFamily="18" charset="2"/>
                <a:buChar char="-"/>
                <a:defRPr sz="2000">
                  <a:solidFill>
                    <a:srgbClr val="2B5259"/>
                  </a:solidFill>
                  <a:latin typeface="Palatino Linotype" pitchFamily="18" charset="0"/>
                </a:defRPr>
              </a:lvl2pPr>
              <a:lvl3pPr marL="1143000" indent="-228600" algn="l">
                <a:spcBef>
                  <a:spcPct val="20000"/>
                </a:spcBef>
                <a:buSzPct val="60000"/>
                <a:buFont typeface="Wingdings" pitchFamily="2" charset="2"/>
                <a:buChar char="Ø"/>
                <a:defRPr>
                  <a:solidFill>
                    <a:srgbClr val="2B5259"/>
                  </a:solidFill>
                  <a:latin typeface="Palatino Linotype" pitchFamily="18" charset="0"/>
                </a:defRPr>
              </a:lvl3pPr>
              <a:lvl4pPr marL="1600200" indent="-228600" algn="l">
                <a:spcBef>
                  <a:spcPct val="20000"/>
                </a:spcBef>
                <a:buSzPct val="60000"/>
                <a:buFont typeface="Wingdings" pitchFamily="2" charset="2"/>
                <a:buChar char="v"/>
                <a:defRPr sz="1600">
                  <a:solidFill>
                    <a:srgbClr val="2B5259"/>
                  </a:solidFill>
                  <a:latin typeface="Palatino Linotype" pitchFamily="18" charset="0"/>
                </a:defRPr>
              </a:lvl4pPr>
              <a:lvl5pPr marL="2057400" indent="-228600" algn="l">
                <a:spcBef>
                  <a:spcPct val="20000"/>
                </a:spcBef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Courier New" pitchFamily="49" charset="0"/>
                <a:buChar char="o"/>
                <a:defRPr sz="1500">
                  <a:solidFill>
                    <a:srgbClr val="2B5259"/>
                  </a:solidFill>
                  <a:latin typeface="Palatino Linotype" pitchFamily="18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</a:rPr>
                <a:t>Grundsieb Duisburg</a:t>
              </a:r>
            </a:p>
          </p:txBody>
        </p:sp>
      </p:grpSp>
      <p:sp>
        <p:nvSpPr>
          <p:cNvPr id="3" name="Rechteck 2">
            <a:hlinkClick r:id="rId7" action="ppaction://hlinksldjump"/>
          </p:cNvPr>
          <p:cNvSpPr/>
          <p:nvPr/>
        </p:nvSpPr>
        <p:spPr>
          <a:xfrm>
            <a:off x="7596336" y="5949280"/>
            <a:ext cx="57907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E833-516E-41A0-93F0-B7816EA26577}" type="datetime1">
              <a:rPr lang="de-DE" smtClean="0"/>
              <a:t>19.10.2016</a:t>
            </a:fld>
            <a:endParaRPr lang="de-DE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0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2. Siebreorganisationen </a:t>
            </a:r>
            <a:r>
              <a:rPr lang="de-DE" altLang="de-DE" dirty="0" smtClean="0"/>
              <a:t>/ Siebharmonisierung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Gleiche Konfiguration der MIC Siebe  in den Kliniken </a:t>
            </a:r>
          </a:p>
          <a:p>
            <a:pPr marL="158419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Krefeld (Maximalversorger)</a:t>
            </a:r>
          </a:p>
          <a:p>
            <a:pPr marL="158419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Duisburg (Maximalversorger)</a:t>
            </a:r>
          </a:p>
          <a:p>
            <a:pPr marL="158419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Hüls</a:t>
            </a:r>
          </a:p>
          <a:p>
            <a:pPr marL="240030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Sowie in den Fachabteilungen </a:t>
            </a:r>
          </a:p>
          <a:p>
            <a:pPr marL="158419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Urologie</a:t>
            </a:r>
          </a:p>
          <a:p>
            <a:pPr marL="158419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Allgemeinchirurgie</a:t>
            </a:r>
          </a:p>
          <a:p>
            <a:pPr marL="158419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Gynäkologie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EC87-A50F-4F53-A904-64316BF50DC8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R-AVC-0032 [00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6104" b="6573"/>
          <a:stretch>
            <a:fillRect/>
          </a:stretch>
        </p:blipFill>
        <p:spPr bwMode="auto">
          <a:xfrm>
            <a:off x="395288" y="1512888"/>
            <a:ext cx="3888680" cy="191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KR-AVC-0032 [002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6573" r="3175" b="8450"/>
          <a:stretch>
            <a:fillRect/>
          </a:stretch>
        </p:blipFill>
        <p:spPr bwMode="auto">
          <a:xfrm>
            <a:off x="395288" y="3573016"/>
            <a:ext cx="3888680" cy="21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KR-AVC-0032 [003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r="11111"/>
          <a:stretch>
            <a:fillRect/>
          </a:stretch>
        </p:blipFill>
        <p:spPr bwMode="auto">
          <a:xfrm>
            <a:off x="4663308" y="1513614"/>
            <a:ext cx="3479284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KR-AVC-0032 [004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2985" r="6085"/>
          <a:stretch>
            <a:fillRect/>
          </a:stretch>
        </p:blipFill>
        <p:spPr bwMode="auto">
          <a:xfrm>
            <a:off x="4663309" y="3573017"/>
            <a:ext cx="3479284" cy="21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95288" y="5733379"/>
            <a:ext cx="8497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Identisches </a:t>
            </a:r>
            <a:r>
              <a:rPr lang="de-DE" dirty="0">
                <a:solidFill>
                  <a:schemeClr val="bg1"/>
                </a:solidFill>
              </a:rPr>
              <a:t>MIC Sieb </a:t>
            </a:r>
            <a:r>
              <a:rPr lang="de-DE" dirty="0" smtClean="0">
                <a:solidFill>
                  <a:schemeClr val="bg1"/>
                </a:solidFill>
              </a:rPr>
              <a:t> der </a:t>
            </a:r>
            <a:r>
              <a:rPr lang="de-DE" dirty="0">
                <a:solidFill>
                  <a:schemeClr val="bg1"/>
                </a:solidFill>
              </a:rPr>
              <a:t>Häuser Duisburg, Krefeld, Hüls, Allgemeinchirurgie, Gynäkologie, Urologie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2. Siebreorganisationen </a:t>
            </a:r>
            <a:r>
              <a:rPr lang="de-DE" altLang="de-DE" dirty="0" smtClean="0"/>
              <a:t>/ Siebharmonisierung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0631-4982-48DC-84E5-F63703BB1D08}" type="datetime1">
              <a:rPr lang="de-DE" smtClean="0"/>
              <a:t>19.10.2016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0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00"/>
            </a:gs>
            <a:gs pos="82000">
              <a:srgbClr val="0A128C"/>
            </a:gs>
            <a:gs pos="30000">
              <a:srgbClr val="080E6C"/>
            </a:gs>
            <a:gs pos="91000">
              <a:srgbClr val="002060"/>
            </a:gs>
            <a:gs pos="59000">
              <a:srgbClr val="7005D4">
                <a:lumMod val="0"/>
              </a:srgbClr>
            </a:gs>
            <a:gs pos="100000">
              <a:srgbClr val="2D132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391853" y="1385573"/>
            <a:ext cx="8499475" cy="4932362"/>
          </a:xfrm>
        </p:spPr>
        <p:txBody>
          <a:bodyPr/>
          <a:lstStyle/>
          <a:p>
            <a:pPr marL="18288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r>
              <a:rPr lang="de-DE" sz="2200" dirty="0">
                <a:solidFill>
                  <a:schemeClr val="bg1"/>
                </a:solidFill>
              </a:rPr>
              <a:t>Vorteile:</a:t>
            </a:r>
            <a:br>
              <a:rPr lang="de-DE" sz="2200" dirty="0">
                <a:solidFill>
                  <a:schemeClr val="bg1"/>
                </a:solidFill>
              </a:rPr>
            </a:br>
            <a:endParaRPr lang="de-DE" sz="2200" dirty="0">
              <a:solidFill>
                <a:schemeClr val="bg1"/>
              </a:solidFill>
            </a:endParaRPr>
          </a:p>
          <a:p>
            <a:pPr marL="274320" lvl="2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dirty="0">
                <a:solidFill>
                  <a:schemeClr val="bg1"/>
                </a:solidFill>
              </a:rPr>
              <a:t>Standardisierung in der Aufbereitung </a:t>
            </a:r>
            <a:r>
              <a:rPr lang="de-DE" dirty="0">
                <a:solidFill>
                  <a:schemeClr val="bg1"/>
                </a:solidFill>
                <a:hlinkClick r:id="rId3" action="ppaction://hlinksldjump"/>
              </a:rPr>
              <a:t>(</a:t>
            </a:r>
            <a:r>
              <a:rPr lang="de-DE" dirty="0" err="1">
                <a:solidFill>
                  <a:schemeClr val="bg1"/>
                </a:solidFill>
                <a:hlinkClick r:id="rId3" action="ppaction://hlinksldjump"/>
              </a:rPr>
              <a:t>Dekon</a:t>
            </a:r>
            <a:r>
              <a:rPr lang="de-DE" dirty="0">
                <a:solidFill>
                  <a:schemeClr val="bg1"/>
                </a:solidFill>
                <a:hlinkClick r:id="rId3" action="ppaction://hlinksldjump"/>
              </a:rPr>
              <a:t>)</a:t>
            </a:r>
            <a:endParaRPr lang="de-DE" dirty="0">
              <a:solidFill>
                <a:schemeClr val="bg1"/>
              </a:solidFill>
            </a:endParaRPr>
          </a:p>
          <a:p>
            <a:pPr marL="274320" lvl="4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Packprozess vereinfacht , kürzere Packzeiten (durchschnittliche </a:t>
            </a:r>
            <a:r>
              <a:rPr lang="de-DE" sz="2200" dirty="0" err="1">
                <a:solidFill>
                  <a:schemeClr val="bg1"/>
                </a:solidFill>
              </a:rPr>
              <a:t>Packzeit</a:t>
            </a:r>
            <a:r>
              <a:rPr lang="de-DE" sz="2200" dirty="0">
                <a:solidFill>
                  <a:schemeClr val="bg1"/>
                </a:solidFill>
              </a:rPr>
              <a:t> in Krefeld -  23 Min /MIC)</a:t>
            </a:r>
          </a:p>
          <a:p>
            <a:pPr marL="274320" lvl="3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Deutlich geringere Nachlegereserve</a:t>
            </a:r>
          </a:p>
          <a:p>
            <a:pPr marL="274320" lvl="3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Geringere Fehlmengen</a:t>
            </a:r>
          </a:p>
          <a:p>
            <a:pPr marL="274320" lvl="3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Interdisziplinärer Austausch der MIC Siebe </a:t>
            </a:r>
          </a:p>
          <a:p>
            <a:pPr marL="274320" lvl="3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Zeit - und damit Kostenersparnis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86227" y="26064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 smtClean="0"/>
              <a:t>2. Siebreorganisationen / Siebharmonisierung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1237-BB6D-431C-8889-7C265386908F}" type="datetime1">
              <a:rPr lang="de-DE" smtClean="0"/>
              <a:t>19.10.2016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020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4000">
              <a:srgbClr val="000000"/>
            </a:gs>
            <a:gs pos="82000">
              <a:srgbClr val="0A128C"/>
            </a:gs>
            <a:gs pos="30000">
              <a:srgbClr val="080E6C"/>
            </a:gs>
            <a:gs pos="91000">
              <a:srgbClr val="002060"/>
            </a:gs>
            <a:gs pos="59000">
              <a:srgbClr val="7005D4">
                <a:lumMod val="0"/>
              </a:srgbClr>
            </a:gs>
            <a:gs pos="100000">
              <a:srgbClr val="2D132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2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6192688" cy="462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386227" y="26064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 smtClean="0"/>
              <a:t>2. Siebreorganisationen / Siebharmonisierung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95288" y="5733379"/>
            <a:ext cx="8497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Standardisierte, validierte Aufbereitung durch identische Siebe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Rechteck 1">
            <a:hlinkClick r:id="rId4" action="ppaction://hlinksldjump"/>
          </p:cNvPr>
          <p:cNvSpPr/>
          <p:nvPr/>
        </p:nvSpPr>
        <p:spPr>
          <a:xfrm>
            <a:off x="7524328" y="6102711"/>
            <a:ext cx="504056" cy="278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F5CB-5079-4B3C-BCEE-AB2CECA51224}" type="datetime1">
              <a:rPr lang="de-DE" smtClean="0"/>
              <a:t>19.10.2016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456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00"/>
            </a:gs>
            <a:gs pos="82000">
              <a:srgbClr val="0A128C"/>
            </a:gs>
            <a:gs pos="30000">
              <a:srgbClr val="080E6C"/>
            </a:gs>
            <a:gs pos="91000">
              <a:srgbClr val="002060"/>
            </a:gs>
            <a:gs pos="59000">
              <a:srgbClr val="7005D4">
                <a:lumMod val="0"/>
              </a:srgbClr>
            </a:gs>
            <a:gs pos="100000">
              <a:srgbClr val="2D132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384049" y="-24340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 smtClean="0"/>
              <a:t>2. Siebreorganisationen / Siebharmonisierung</a:t>
            </a:r>
            <a:endParaRPr lang="de-DE" dirty="0"/>
          </a:p>
        </p:txBody>
      </p:sp>
      <p:sp>
        <p:nvSpPr>
          <p:cNvPr id="11" name="Inhaltsplatzhalter 1"/>
          <p:cNvSpPr>
            <a:spLocks noGrp="1"/>
          </p:cNvSpPr>
          <p:nvPr>
            <p:ph idx="1"/>
          </p:nvPr>
        </p:nvSpPr>
        <p:spPr>
          <a:xfrm>
            <a:off x="384049" y="692696"/>
            <a:ext cx="8499475" cy="4932362"/>
          </a:xfrm>
        </p:spPr>
        <p:txBody>
          <a:bodyPr/>
          <a:lstStyle/>
          <a:p>
            <a:pPr marL="18288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r>
              <a:rPr lang="de-DE" sz="2200" dirty="0">
                <a:solidFill>
                  <a:schemeClr val="bg1"/>
                </a:solidFill>
              </a:rPr>
              <a:t>Wie haben wir das bewerkstelligt?</a:t>
            </a:r>
          </a:p>
          <a:p>
            <a:pPr marL="761238" lvl="1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Reorganisation der Abteilungen AVC OUH aus den Kliniken Hüls, Oberhausen und Krefeld in Tuttlingen</a:t>
            </a:r>
          </a:p>
          <a:p>
            <a:pPr marL="761238" lvl="1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HELIOS Datenbank </a:t>
            </a:r>
            <a:r>
              <a:rPr lang="de-DE" sz="2200" dirty="0" smtClean="0">
                <a:solidFill>
                  <a:schemeClr val="bg1"/>
                </a:solidFill>
              </a:rPr>
              <a:t>beim Dienstleister </a:t>
            </a:r>
            <a:r>
              <a:rPr lang="de-DE" sz="2200" dirty="0">
                <a:solidFill>
                  <a:schemeClr val="bg1"/>
                </a:solidFill>
              </a:rPr>
              <a:t>von Vorteil, da:</a:t>
            </a:r>
          </a:p>
          <a:p>
            <a:pPr marL="161848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>
                <a:solidFill>
                  <a:schemeClr val="bg1"/>
                </a:solidFill>
              </a:rPr>
              <a:t>Nachfolgende Abteilungen können schon vorhandene Artikel nutzen </a:t>
            </a:r>
          </a:p>
          <a:p>
            <a:pPr marL="161848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>
                <a:solidFill>
                  <a:schemeClr val="bg1"/>
                </a:solidFill>
              </a:rPr>
              <a:t>Artikelvielfalt wird dadurch eingedämmt</a:t>
            </a: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Nachteil:</a:t>
            </a:r>
          </a:p>
          <a:p>
            <a:pPr marL="161848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>
                <a:solidFill>
                  <a:schemeClr val="bg1"/>
                </a:solidFill>
              </a:rPr>
              <a:t>Gefahr des Supermarktcharakters deshalb:</a:t>
            </a:r>
          </a:p>
          <a:p>
            <a:pPr marL="161848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>
                <a:solidFill>
                  <a:schemeClr val="bg1"/>
                </a:solidFill>
              </a:rPr>
              <a:t>Regulierende Instanz dringend empfehlenswert </a:t>
            </a:r>
          </a:p>
          <a:p>
            <a:pPr marL="1618488"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>
                <a:solidFill>
                  <a:schemeClr val="bg1"/>
                </a:solidFill>
              </a:rPr>
              <a:t>Muss organisiert werden</a:t>
            </a:r>
          </a:p>
          <a:p>
            <a:pPr marL="818388" lvl="2" indent="0">
              <a:spcBef>
                <a:spcPts val="0"/>
              </a:spcBef>
              <a:buClr>
                <a:schemeClr val="bg1"/>
              </a:buClr>
              <a:buNone/>
              <a:defRPr/>
            </a:pPr>
            <a:endParaRPr lang="de-DE" dirty="0">
              <a:solidFill>
                <a:schemeClr val="bg1"/>
              </a:solidFill>
            </a:endParaRPr>
          </a:p>
          <a:p>
            <a:pPr marL="818388" lvl="2" indent="0">
              <a:buClr>
                <a:schemeClr val="bg1"/>
              </a:buClr>
              <a:buNone/>
              <a:defRPr/>
            </a:pPr>
            <a:endParaRPr lang="de-DE" dirty="0">
              <a:solidFill>
                <a:schemeClr val="bg1"/>
              </a:solidFill>
            </a:endParaRPr>
          </a:p>
          <a:p>
            <a:pPr marL="274320" indent="-256032">
              <a:buClr>
                <a:schemeClr val="bg1"/>
              </a:buClr>
              <a:defRPr/>
            </a:pP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7872-8BA8-41D6-83CE-7C34D813D4B7}" type="datetime1">
              <a:rPr lang="de-DE" smtClean="0"/>
              <a:t>19.10.2016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06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00"/>
            </a:gs>
            <a:gs pos="82000">
              <a:srgbClr val="0A128C"/>
            </a:gs>
            <a:gs pos="30000">
              <a:srgbClr val="080E6C"/>
            </a:gs>
            <a:gs pos="91000">
              <a:srgbClr val="002060"/>
            </a:gs>
            <a:gs pos="59000">
              <a:srgbClr val="7005D4">
                <a:lumMod val="0"/>
              </a:srgbClr>
            </a:gs>
            <a:gs pos="100000">
              <a:srgbClr val="2D132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386227" y="26064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 smtClean="0"/>
              <a:t>2. Siebreorganisationen / Siebharmonisierung</a:t>
            </a:r>
            <a:endParaRPr lang="de-DE" dirty="0"/>
          </a:p>
        </p:txBody>
      </p:sp>
      <p:sp>
        <p:nvSpPr>
          <p:cNvPr id="11" name="Inhaltsplatzhalter 1"/>
          <p:cNvSpPr>
            <a:spLocks noGrp="1"/>
          </p:cNvSpPr>
          <p:nvPr>
            <p:ph idx="1"/>
          </p:nvPr>
        </p:nvSpPr>
        <p:spPr>
          <a:xfrm>
            <a:off x="386227" y="1052736"/>
            <a:ext cx="8499475" cy="4932362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r>
              <a:rPr lang="de-DE" sz="2200" dirty="0">
                <a:solidFill>
                  <a:schemeClr val="bg1"/>
                </a:solidFill>
              </a:rPr>
              <a:t>MIC Siebe sind in Eigenregie harmonisiert worden</a:t>
            </a:r>
            <a:br>
              <a:rPr lang="de-DE" sz="2200" dirty="0">
                <a:solidFill>
                  <a:schemeClr val="bg1"/>
                </a:solidFill>
              </a:rPr>
            </a:br>
            <a:endParaRPr lang="de-DE" sz="2200" dirty="0">
              <a:solidFill>
                <a:schemeClr val="bg1"/>
              </a:solidFill>
            </a:endParaRPr>
          </a:p>
          <a:p>
            <a:pPr lvl="1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Nachteil:</a:t>
            </a:r>
          </a:p>
          <a:p>
            <a:pPr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>
                <a:solidFill>
                  <a:schemeClr val="bg1"/>
                </a:solidFill>
              </a:rPr>
              <a:t>Höhere Instrumentenanzahl auf den Sieben </a:t>
            </a:r>
            <a:br>
              <a:rPr lang="de-DE" sz="2200" dirty="0">
                <a:solidFill>
                  <a:schemeClr val="bg1"/>
                </a:solidFill>
              </a:rPr>
            </a:br>
            <a:endParaRPr lang="de-DE" sz="2200" dirty="0">
              <a:solidFill>
                <a:schemeClr val="bg1"/>
              </a:solidFill>
            </a:endParaRPr>
          </a:p>
          <a:p>
            <a:pPr lvl="1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chemeClr val="bg1"/>
                </a:solidFill>
              </a:rPr>
              <a:t>Vorteil: </a:t>
            </a:r>
          </a:p>
          <a:p>
            <a:pPr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>
                <a:solidFill>
                  <a:schemeClr val="bg1"/>
                </a:solidFill>
              </a:rPr>
              <a:t>Zeitersparnis während des Packvorganges (Standardisierung)</a:t>
            </a:r>
          </a:p>
          <a:p>
            <a:pPr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>
                <a:solidFill>
                  <a:schemeClr val="bg1"/>
                </a:solidFill>
              </a:rPr>
              <a:t>Geringere Nachlegereserve</a:t>
            </a:r>
          </a:p>
          <a:p>
            <a:pPr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>
                <a:solidFill>
                  <a:schemeClr val="bg1"/>
                </a:solidFill>
              </a:rPr>
              <a:t>Geringere Fehlmengen </a:t>
            </a:r>
            <a:endParaRPr lang="de-DE" sz="2200" dirty="0" smtClean="0">
              <a:solidFill>
                <a:schemeClr val="bg1"/>
              </a:solidFill>
            </a:endParaRPr>
          </a:p>
          <a:p>
            <a:pPr lvl="3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sz="2200" dirty="0" smtClean="0">
                <a:solidFill>
                  <a:schemeClr val="bg1"/>
                </a:solidFill>
              </a:rPr>
              <a:t>Bessere Qualität der Aufbereitung durch Standardisierung</a:t>
            </a:r>
            <a:endParaRPr lang="de-DE" sz="2200" dirty="0">
              <a:solidFill>
                <a:schemeClr val="bg1"/>
              </a:solidFill>
            </a:endParaRPr>
          </a:p>
          <a:p>
            <a:pPr lvl="1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de-DE" sz="2200" dirty="0">
              <a:solidFill>
                <a:schemeClr val="bg1"/>
              </a:solidFill>
            </a:endParaRPr>
          </a:p>
          <a:p>
            <a:pPr marL="818388" lvl="2" indent="0">
              <a:buClr>
                <a:schemeClr val="bg1"/>
              </a:buClr>
              <a:buNone/>
              <a:defRPr/>
            </a:pPr>
            <a:endParaRPr lang="de-DE" dirty="0">
              <a:solidFill>
                <a:schemeClr val="bg1"/>
              </a:solidFill>
            </a:endParaRPr>
          </a:p>
          <a:p>
            <a:pPr marL="274320" indent="-256032">
              <a:buClr>
                <a:schemeClr val="bg1"/>
              </a:buClr>
              <a:defRPr/>
            </a:pP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A4C-6DDF-4EF3-9492-E5FBEC87F885}" type="datetime1">
              <a:rPr lang="de-DE" smtClean="0"/>
              <a:t>19.10.2016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Reorganisation einer AEMP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027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497888" cy="801687"/>
          </a:xfrm>
        </p:spPr>
        <p:txBody>
          <a:bodyPr>
            <a:normAutofit/>
          </a:bodyPr>
          <a:lstStyle/>
          <a:p>
            <a:pPr marL="342900" indent="-342900"/>
            <a:r>
              <a:rPr lang="de-DE" altLang="de-DE" dirty="0"/>
              <a:t>3. </a:t>
            </a:r>
            <a:r>
              <a:rPr lang="de-DE" altLang="de-DE" dirty="0" smtClean="0"/>
              <a:t>AEMP </a:t>
            </a:r>
            <a:r>
              <a:rPr lang="de-DE" altLang="de-DE" dirty="0"/>
              <a:t>interne Instrumentenreorganisation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36712"/>
            <a:ext cx="8499475" cy="4932363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Juli 2010: Komplette </a:t>
            </a:r>
            <a:r>
              <a:rPr lang="de-DE" altLang="de-DE" sz="2200" dirty="0" smtClean="0">
                <a:solidFill>
                  <a:schemeClr val="bg1"/>
                </a:solidFill>
              </a:rPr>
              <a:t>AEMP </a:t>
            </a:r>
            <a:r>
              <a:rPr lang="de-DE" altLang="de-DE" sz="2200" dirty="0">
                <a:solidFill>
                  <a:schemeClr val="bg1"/>
                </a:solidFill>
              </a:rPr>
              <a:t>interne Reorganisation aller              Instrumente :</a:t>
            </a:r>
            <a:br>
              <a:rPr lang="de-DE" altLang="de-DE" sz="2200" dirty="0">
                <a:solidFill>
                  <a:schemeClr val="bg1"/>
                </a:solidFill>
              </a:rPr>
            </a:br>
            <a:endParaRPr lang="de-DE" altLang="de-DE" sz="2200" dirty="0">
              <a:solidFill>
                <a:schemeClr val="bg1"/>
              </a:solidFill>
            </a:endParaRPr>
          </a:p>
          <a:p>
            <a:pPr lvl="2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Zentralisierung aller Instrumente aus den OP Bereichen in die </a:t>
            </a:r>
            <a:r>
              <a:rPr lang="de-DE" altLang="de-DE" dirty="0" smtClean="0">
                <a:solidFill>
                  <a:schemeClr val="bg1"/>
                </a:solidFill>
              </a:rPr>
              <a:t>AEMP</a:t>
            </a:r>
          </a:p>
          <a:p>
            <a:pPr lvl="2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de-DE" altLang="de-DE" dirty="0">
              <a:solidFill>
                <a:schemeClr val="bg1"/>
              </a:solidFill>
            </a:endParaRPr>
          </a:p>
          <a:p>
            <a:pPr lvl="2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Auflösen der doppelten, kostenstellenbezogenen Lagerfächer </a:t>
            </a:r>
            <a:endParaRPr lang="de-DE" altLang="de-DE" dirty="0" smtClean="0">
              <a:solidFill>
                <a:schemeClr val="bg1"/>
              </a:solidFill>
            </a:endParaRPr>
          </a:p>
          <a:p>
            <a:pPr lvl="2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de-DE" altLang="de-DE" dirty="0">
              <a:solidFill>
                <a:schemeClr val="bg1"/>
              </a:solidFill>
            </a:endParaRPr>
          </a:p>
          <a:p>
            <a:pPr lvl="2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Einrichten </a:t>
            </a:r>
            <a:r>
              <a:rPr lang="de-DE" altLang="de-DE" dirty="0">
                <a:solidFill>
                  <a:schemeClr val="bg1"/>
                </a:solidFill>
              </a:rPr>
              <a:t>der Lagerfächer nach Artikel </a:t>
            </a:r>
            <a:r>
              <a:rPr lang="de-DE" altLang="de-DE" dirty="0" smtClean="0">
                <a:solidFill>
                  <a:schemeClr val="bg1"/>
                </a:solidFill>
              </a:rPr>
              <a:t/>
            </a:r>
            <a:br>
              <a:rPr lang="de-DE" altLang="de-DE" dirty="0" smtClean="0">
                <a:solidFill>
                  <a:schemeClr val="bg1"/>
                </a:solidFill>
              </a:rPr>
            </a:br>
            <a:endParaRPr lang="de-DE" altLang="de-DE" dirty="0">
              <a:solidFill>
                <a:schemeClr val="bg1"/>
              </a:solidFill>
            </a:endParaRPr>
          </a:p>
          <a:p>
            <a:pPr lvl="2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Sortierung und Vergleich der benötigten </a:t>
            </a:r>
            <a:r>
              <a:rPr lang="de-DE" altLang="de-DE" dirty="0" smtClean="0">
                <a:solidFill>
                  <a:schemeClr val="bg1"/>
                </a:solidFill>
              </a:rPr>
              <a:t>Instrumente</a:t>
            </a:r>
            <a:br>
              <a:rPr lang="de-DE" altLang="de-DE" dirty="0" smtClean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/>
            </a:r>
            <a:br>
              <a:rPr lang="de-DE" altLang="de-DE" dirty="0">
                <a:solidFill>
                  <a:schemeClr val="bg1"/>
                </a:solidFill>
              </a:rPr>
            </a:br>
            <a:endParaRPr lang="de-DE" altLang="de-DE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jeder der zur Zeit 13.000 Artikel ist im IDS </a:t>
            </a:r>
            <a:r>
              <a:rPr lang="de-DE" altLang="de-DE" sz="2200" dirty="0" smtClean="0">
                <a:solidFill>
                  <a:schemeClr val="bg1"/>
                </a:solidFill>
              </a:rPr>
              <a:t>dokumentiert</a:t>
            </a:r>
            <a:r>
              <a:rPr lang="de-DE" altLang="de-DE" sz="2200" dirty="0">
                <a:solidFill>
                  <a:schemeClr val="bg1"/>
                </a:solidFill>
              </a:rPr>
              <a:t/>
            </a:r>
            <a:br>
              <a:rPr lang="de-DE" altLang="de-DE" sz="2200" dirty="0">
                <a:solidFill>
                  <a:schemeClr val="bg1"/>
                </a:solidFill>
              </a:rPr>
            </a:br>
            <a:endParaRPr lang="de-DE" altLang="de-DE" sz="22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Ca.13.000 Artikel im System</a:t>
            </a:r>
          </a:p>
          <a:p>
            <a:pPr>
              <a:buClr>
                <a:schemeClr val="bg1"/>
              </a:buClr>
              <a:defRPr/>
            </a:pPr>
            <a:endParaRPr lang="de-DE" altLang="de-DE" sz="2200" dirty="0">
              <a:solidFill>
                <a:schemeClr val="bg1"/>
              </a:solidFill>
            </a:endParaRPr>
          </a:p>
          <a:p>
            <a:pPr lvl="1" eaLnBrk="1" hangingPunct="1"/>
            <a:endParaRPr lang="de-DE" altLang="de-DE" sz="2200" dirty="0" smtClean="0">
              <a:solidFill>
                <a:srgbClr val="005022"/>
              </a:solidFill>
            </a:endParaRPr>
          </a:p>
          <a:p>
            <a:pPr eaLnBrk="1" hangingPunct="1"/>
            <a:endParaRPr lang="de-DE" altLang="de-DE" sz="2200" dirty="0" smtClean="0">
              <a:solidFill>
                <a:srgbClr val="00502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295-B9C5-44D1-82F8-F452F4B6714E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69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2" descr="D:\Zsva\Bilder+\2010_Bilder_QM_Gey\19_07_2010_Bilder Instr_Reorg\IMG_03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4164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D:\Zsva\Bilder+\2010_Bilder_QM_Gey\19_07_2010_Bilder Instr_Reorg\IMG_0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91" y="3212976"/>
            <a:ext cx="4225542" cy="316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7950" y="139571"/>
            <a:ext cx="84978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 algn="ctr" eaLnBrk="1" hangingPunct="1">
              <a:defRPr/>
            </a:pPr>
            <a:r>
              <a:rPr lang="de-DE" altLang="de-DE" sz="3200" dirty="0">
                <a:solidFill>
                  <a:schemeClr val="bg1"/>
                </a:solidFill>
              </a:rPr>
              <a:t>3. </a:t>
            </a:r>
            <a:r>
              <a:rPr lang="de-DE" altLang="de-DE" sz="3200" dirty="0" smtClean="0">
                <a:solidFill>
                  <a:schemeClr val="bg1"/>
                </a:solidFill>
              </a:rPr>
              <a:t>AEMP </a:t>
            </a:r>
            <a:r>
              <a:rPr lang="de-DE" altLang="de-DE" sz="3200" dirty="0">
                <a:solidFill>
                  <a:schemeClr val="bg1"/>
                </a:solidFill>
              </a:rPr>
              <a:t>interne Instrumentenreorganisation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2156-F568-4A1C-88FB-D371A9A9E891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79208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Reorganisation einer AEMP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683568" y="1268760"/>
            <a:ext cx="7704856" cy="4752528"/>
          </a:xfrm>
          <a:noFill/>
        </p:spPr>
        <p:txBody>
          <a:bodyPr/>
          <a:lstStyle/>
          <a:p>
            <a:pPr marL="18288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Ist-Zustand 2008: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Unstrukturierte Abteilung mit unzureichend laufenden Prozessen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Hohe Fehlerquote 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Nur OP Bereiche des eigenen Hauses wurden versorgt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Kein Instrumentenmanagement 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Keine Struktur in den </a:t>
            </a:r>
            <a:r>
              <a:rPr lang="de-DE" altLang="de-DE" sz="2200" dirty="0" smtClean="0">
                <a:solidFill>
                  <a:schemeClr val="bg1"/>
                </a:solidFill>
              </a:rPr>
              <a:t>Stammdaten -(„</a:t>
            </a:r>
            <a:r>
              <a:rPr lang="de-DE" altLang="de-DE" sz="2200" dirty="0">
                <a:solidFill>
                  <a:schemeClr val="bg1"/>
                </a:solidFill>
              </a:rPr>
              <a:t>viele Köche verderben den Brei“)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Reparaturmanagement unkontrolliert über handgeschriebene Listen</a:t>
            </a:r>
          </a:p>
          <a:p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DCD-D4EA-43D0-A40D-21F0C7F1978B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8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3" descr="D:\Zsva\Bilder+\2010_Bilder_QM_Gey\19_07_2010_Bilder Instr_Reorg\IMG_0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4704575" cy="35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4" descr="D:\Zsva\Bilder+\2010_Bilder_QM_Gey\19_07_2010_Bilder Instr_Reorg\IMG_04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52" y="1484312"/>
            <a:ext cx="3672761" cy="489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de-DE" altLang="de-DE" dirty="0"/>
              <a:t>3. </a:t>
            </a:r>
            <a:r>
              <a:rPr lang="de-DE" altLang="de-DE" dirty="0" smtClean="0"/>
              <a:t>AEMP </a:t>
            </a:r>
            <a:r>
              <a:rPr lang="de-DE" altLang="de-DE" dirty="0"/>
              <a:t>interne Instrumentenreorganisation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AB7F-BB52-44D1-8B46-32F21E7A4A1C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2" descr="D:\Zsva\Bilder+\2010_Bilder_QM_Gey\19_07_2010_Bilder Instr_Reorg\IMG_0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874"/>
            <a:ext cx="4127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 descr="D:\Zsva\Bilder+\2010_Bilder_QM_Gey\19_07_2010_Bilder Instr_Reorg\IMG_0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66" y="3136899"/>
            <a:ext cx="4327530" cy="324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3. AEMP interne Instrumentenreorganisation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DFD1-11AC-423F-AA4A-39F0FEF9ECAE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6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74320" indent="-256032">
              <a:spcBef>
                <a:spcPts val="1200"/>
              </a:spcBef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Vorher (2009)	</a:t>
            </a:r>
            <a:r>
              <a:rPr lang="de-DE" altLang="de-DE" b="1" dirty="0" smtClean="0"/>
              <a:t>			</a:t>
            </a:r>
            <a:r>
              <a:rPr lang="de-DE" altLang="de-DE" sz="2200" dirty="0">
                <a:solidFill>
                  <a:schemeClr val="bg1"/>
                </a:solidFill>
              </a:rPr>
              <a:t>Nachher (</a:t>
            </a:r>
            <a:r>
              <a:rPr lang="de-DE" altLang="de-DE" sz="2200" dirty="0" smtClean="0">
                <a:solidFill>
                  <a:schemeClr val="bg1"/>
                </a:solidFill>
              </a:rPr>
              <a:t>2014)</a:t>
            </a:r>
            <a:endParaRPr lang="de-DE" altLang="de-DE" sz="2200" dirty="0">
              <a:solidFill>
                <a:schemeClr val="bg1"/>
              </a:solidFill>
            </a:endParaRP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733675"/>
            <a:ext cx="2101850" cy="2801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 descr="D:\Zsva\STATISTIKEN_PROJEKTE\Berlin_MIC_Vergleich\Bilder\Schubladen_Instrumente\P10807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62" y="2267744"/>
            <a:ext cx="2489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 descr="D:\Zsva\STATISTIKEN_PROJEKTE\Berlin_MIC_Vergleich\Bilder\Schubladen_Instrumente\P10807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62" y="4205380"/>
            <a:ext cx="2489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 descr="D:\Zsva\Bilder+\2010_Bilder_QM_Gey\19_07_2010_Bilder Instr_Reorg\IMG_04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757920"/>
            <a:ext cx="20891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8141-76AB-4F3D-97E6-2E1335C82C38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32</a:t>
            </a:fld>
            <a:endParaRPr lang="de-DE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de-DE" altLang="de-DE" dirty="0"/>
              <a:t>3. </a:t>
            </a:r>
            <a:r>
              <a:rPr lang="de-DE" altLang="de-DE" dirty="0" smtClean="0"/>
              <a:t>AEMP </a:t>
            </a:r>
            <a:r>
              <a:rPr lang="de-DE" altLang="de-DE" dirty="0"/>
              <a:t>interne Instrumentenreorganisation</a:t>
            </a:r>
          </a:p>
        </p:txBody>
      </p:sp>
    </p:spTree>
    <p:extLst>
      <p:ext uri="{BB962C8B-B14F-4D97-AF65-F5344CB8AC3E}">
        <p14:creationId xmlns:p14="http://schemas.microsoft.com/office/powerpoint/2010/main" val="31192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74320" indent="-256032">
              <a:spcBef>
                <a:spcPts val="1200"/>
              </a:spcBef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Vorher (2009)	</a:t>
            </a:r>
            <a:r>
              <a:rPr lang="de-DE" altLang="de-DE" b="1" dirty="0" smtClean="0"/>
              <a:t>		  </a:t>
            </a:r>
            <a:r>
              <a:rPr lang="de-DE" altLang="de-DE" sz="2200" dirty="0">
                <a:solidFill>
                  <a:schemeClr val="bg1"/>
                </a:solidFill>
              </a:rPr>
              <a:t>Nachher (2014)</a:t>
            </a:r>
          </a:p>
        </p:txBody>
      </p:sp>
      <p:sp>
        <p:nvSpPr>
          <p:cNvPr id="430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de-DE" altLang="de-DE" dirty="0"/>
              <a:t>3. </a:t>
            </a:r>
            <a:r>
              <a:rPr lang="de-DE" altLang="de-DE" dirty="0" smtClean="0"/>
              <a:t>AEMP </a:t>
            </a:r>
            <a:r>
              <a:rPr lang="de-DE" altLang="de-DE" dirty="0"/>
              <a:t>interne Instrumentenreorganisation</a:t>
            </a:r>
          </a:p>
        </p:txBody>
      </p:sp>
      <p:pic>
        <p:nvPicPr>
          <p:cNvPr id="1026" name="Picture 2" descr="C:\Users\Ulli\Dropbox\Arbeit\DGSV_Vortrag\Schubladentrag_Invitec\Schrank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46438"/>
            <a:ext cx="2592288" cy="40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lli\Desktop\Unbenann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86932"/>
            <a:ext cx="2874020" cy="414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7974-ABF9-4320-B686-CDBA3F489B35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8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dirty="0" smtClean="0">
                <a:solidFill>
                  <a:schemeClr val="bg1"/>
                </a:solidFill>
              </a:rPr>
              <a:t>Alle Artikel sind im IDS inventarisiert</a:t>
            </a:r>
          </a:p>
        </p:txBody>
      </p:sp>
      <p:pic>
        <p:nvPicPr>
          <p:cNvPr id="44037" name="Picture 2" descr="D:\Zsva\STATISTIKEN_PROJEKTE\Berlin_MIC_Vergleich\Bilder\Schubladen_Instrumente\P1080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02694"/>
            <a:ext cx="38401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 descr="D:\Zsva\STATISTIKEN_PROJEKTE\Berlin_MIC_Vergleich\Bilder\Schubladen_Instrumente\P10807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33" y="2132856"/>
            <a:ext cx="30257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de-DE" altLang="de-DE" dirty="0"/>
              <a:t>3. </a:t>
            </a:r>
            <a:r>
              <a:rPr lang="de-DE" altLang="de-DE" dirty="0" smtClean="0"/>
              <a:t>AEMP </a:t>
            </a:r>
            <a:r>
              <a:rPr lang="de-DE" altLang="de-DE" dirty="0"/>
              <a:t>interne Instrumentenreorganisation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BC-0287-48E3-BFF2-34F2C761E11A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0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29600" cy="2074414"/>
          </a:xfrm>
        </p:spPr>
        <p:txBody>
          <a:bodyPr/>
          <a:lstStyle/>
          <a:p>
            <a:pPr marL="274320" indent="-256032">
              <a:spcBef>
                <a:spcPts val="1200"/>
              </a:spcBef>
              <a:buClr>
                <a:schemeClr val="bg1"/>
              </a:buClr>
              <a:defRPr/>
            </a:pPr>
            <a:r>
              <a:rPr lang="de-DE" altLang="de-DE" sz="2200" dirty="0" smtClean="0">
                <a:solidFill>
                  <a:schemeClr val="bg1"/>
                </a:solidFill>
              </a:rPr>
              <a:t>Komplettes Reparaturmanagement über das IDS System</a:t>
            </a:r>
            <a:r>
              <a:rPr lang="de-DE" altLang="de-DE" sz="2200" dirty="0">
                <a:solidFill>
                  <a:schemeClr val="bg1"/>
                </a:solidFill>
              </a:rPr>
              <a:t>	</a:t>
            </a:r>
            <a:r>
              <a:rPr lang="de-DE" altLang="de-DE" b="1" dirty="0" smtClean="0"/>
              <a:t>			</a:t>
            </a:r>
            <a:endParaRPr lang="de-DE" altLang="de-DE" sz="2200" dirty="0">
              <a:solidFill>
                <a:schemeClr val="bg1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50B9-8AC6-4C7A-9259-93A36638303B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35</a:t>
            </a:fld>
            <a:endParaRPr lang="de-DE"/>
          </a:p>
        </p:txBody>
      </p:sp>
      <p:pic>
        <p:nvPicPr>
          <p:cNvPr id="11" name="Inhaltsplatzhalter 5" descr="IMG_84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988840"/>
            <a:ext cx="6336704" cy="4227050"/>
          </a:xfrm>
          <a:prstGeom prst="rect">
            <a:avLst/>
          </a:prstGeom>
          <a:noFill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de-DE" altLang="de-DE" dirty="0"/>
              <a:t>3. </a:t>
            </a:r>
            <a:r>
              <a:rPr lang="de-DE" altLang="de-DE" dirty="0" smtClean="0"/>
              <a:t>AEMP </a:t>
            </a:r>
            <a:r>
              <a:rPr lang="de-DE" altLang="de-DE" dirty="0"/>
              <a:t>interne Instrumentenreorganisation</a:t>
            </a:r>
          </a:p>
        </p:txBody>
      </p:sp>
    </p:spTree>
    <p:extLst>
      <p:ext uri="{BB962C8B-B14F-4D97-AF65-F5344CB8AC3E}">
        <p14:creationId xmlns:p14="http://schemas.microsoft.com/office/powerpoint/2010/main" val="23473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ist der aktuelle Stand?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de-DE" sz="2200" dirty="0">
                <a:solidFill>
                  <a:schemeClr val="bg1"/>
                </a:solidFill>
              </a:rPr>
              <a:t>Aufbereitung von 2 Maximalversorgern und einem  300 Bettenhaus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de-DE" sz="2200" dirty="0">
                <a:solidFill>
                  <a:schemeClr val="bg1"/>
                </a:solidFill>
              </a:rPr>
              <a:t>Insgesamt 4  externe Klinikstandorte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de-DE" sz="2200" dirty="0">
                <a:solidFill>
                  <a:schemeClr val="bg1"/>
                </a:solidFill>
              </a:rPr>
              <a:t>Aufbereitungsvolumen ca. 100.000 STE p.a.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de-DE" sz="2200" dirty="0" smtClean="0">
                <a:solidFill>
                  <a:schemeClr val="bg1"/>
                </a:solidFill>
              </a:rPr>
              <a:t>30 </a:t>
            </a:r>
            <a:r>
              <a:rPr lang="de-DE" sz="2200" dirty="0">
                <a:solidFill>
                  <a:schemeClr val="bg1"/>
                </a:solidFill>
              </a:rPr>
              <a:t>Vollzeitkräfte zuzüglich Aushilfen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de-DE" sz="2200" dirty="0">
                <a:solidFill>
                  <a:schemeClr val="bg1"/>
                </a:solidFill>
              </a:rPr>
              <a:t>3 Schichtsystem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de-DE" sz="22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defRPr/>
            </a:pPr>
            <a:endParaRPr lang="de-DE" sz="2200" dirty="0">
              <a:solidFill>
                <a:schemeClr val="bg1"/>
              </a:solidFill>
            </a:endParaRP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1C74-1410-47BC-9C3C-0806F2B6A4E9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8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ist der aktuelle Stand?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207441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de-DE" sz="2200" dirty="0">
                <a:solidFill>
                  <a:schemeClr val="bg1"/>
                </a:solidFill>
              </a:rPr>
              <a:t>Zertifiziert nach Din EN ISO 13485 : 2012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de-DE" sz="2200" dirty="0">
                <a:solidFill>
                  <a:schemeClr val="bg1"/>
                </a:solidFill>
              </a:rPr>
              <a:t>Eigener Stammdatenbeauftragter der AEMP ( Zur Pflege und Weiterentwicklung der Stammdaten)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de-DE" sz="2200" dirty="0">
                <a:solidFill>
                  <a:schemeClr val="bg1"/>
                </a:solidFill>
              </a:rPr>
              <a:t>Eigener QM-Beauftragter der AEMP ( Zur Pflege und Weiterentwicklung des QM-System)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defRPr/>
            </a:pPr>
            <a:endParaRPr lang="de-DE" sz="22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defRPr/>
            </a:pPr>
            <a:endParaRPr lang="de-DE" sz="2200" dirty="0">
              <a:solidFill>
                <a:schemeClr val="bg1"/>
              </a:solidFill>
            </a:endParaRP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F4B8-2DD3-43B4-AA43-1DB0283B0B75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9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de-DE" altLang="de-DE" dirty="0" smtClean="0"/>
              <a:t>Fazit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99475" cy="49323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Von 2008 bis heute viel Geld investiert </a:t>
            </a:r>
            <a:r>
              <a:rPr lang="de-DE" altLang="de-DE" sz="2200" dirty="0" smtClean="0">
                <a:solidFill>
                  <a:schemeClr val="bg1"/>
                </a:solidFill>
              </a:rPr>
              <a:t>worden, aber……….</a:t>
            </a:r>
            <a:r>
              <a:rPr lang="de-DE" altLang="de-DE" sz="2200" dirty="0">
                <a:solidFill>
                  <a:schemeClr val="bg1"/>
                </a:solidFill>
              </a:rPr>
              <a:t/>
            </a:r>
            <a:br>
              <a:rPr lang="de-DE" altLang="de-DE" sz="2200" dirty="0">
                <a:solidFill>
                  <a:schemeClr val="bg1"/>
                </a:solidFill>
              </a:rPr>
            </a:br>
            <a:endParaRPr lang="de-DE" altLang="de-DE" sz="2200" dirty="0">
              <a:solidFill>
                <a:schemeClr val="bg1"/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Externe Beraterin innerhalb der AEMP, Reorganisation / QM-Aufbau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Siebreorganisation </a:t>
            </a:r>
            <a:r>
              <a:rPr lang="de-DE" altLang="de-DE" dirty="0">
                <a:solidFill>
                  <a:schemeClr val="bg1"/>
                </a:solidFill>
              </a:rPr>
              <a:t>bei externen Partner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Komplette Instrumentenreorganisation </a:t>
            </a:r>
            <a:endParaRPr lang="de-DE" altLang="de-DE" dirty="0" smtClean="0">
              <a:solidFill>
                <a:schemeClr val="bg1"/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EVD Wechsel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Kliniken wurden angeschlossen</a:t>
            </a:r>
            <a:endParaRPr lang="de-DE" altLang="de-DE" dirty="0">
              <a:solidFill>
                <a:schemeClr val="bg1"/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Schaffung </a:t>
            </a:r>
            <a:r>
              <a:rPr lang="de-DE" altLang="de-DE" dirty="0">
                <a:solidFill>
                  <a:schemeClr val="bg1"/>
                </a:solidFill>
              </a:rPr>
              <a:t>systematischer Strukturen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Verschlankung  und Optimierung von Prozessen</a:t>
            </a:r>
          </a:p>
          <a:p>
            <a:pPr marL="847725" lvl="2" indent="0">
              <a:buFontTx/>
              <a:buNone/>
              <a:defRPr/>
            </a:pPr>
            <a:endParaRPr lang="de-DE" altLang="de-DE" dirty="0" smtClean="0">
              <a:solidFill>
                <a:srgbClr val="00502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2775-2A88-45DD-8315-47AC7E462187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67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de-DE" altLang="de-DE" dirty="0" smtClean="0"/>
              <a:t>Fazit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>
          <a:xfrm>
            <a:off x="395536" y="908720"/>
            <a:ext cx="8499475" cy="49323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Ergebnis kann sich sehen </a:t>
            </a:r>
            <a:r>
              <a:rPr lang="de-DE" altLang="de-DE" sz="2200" dirty="0" smtClean="0">
                <a:solidFill>
                  <a:schemeClr val="bg1"/>
                </a:solidFill>
              </a:rPr>
              <a:t>lassen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endParaRPr lang="de-DE" altLang="de-DE" sz="2200" dirty="0">
              <a:solidFill>
                <a:schemeClr val="bg1"/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Einfache Handhabung der Prozesse mit geringen Fehlerquoten (0,4%)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Bei einer hohen Qualität der Aufbereitung, die </a:t>
            </a:r>
            <a:r>
              <a:rPr lang="de-DE" altLang="de-DE" dirty="0" smtClean="0">
                <a:solidFill>
                  <a:schemeClr val="bg1"/>
                </a:solidFill>
              </a:rPr>
              <a:t>sich</a:t>
            </a:r>
            <a:br>
              <a:rPr lang="de-DE" altLang="de-DE" dirty="0" smtClean="0">
                <a:solidFill>
                  <a:schemeClr val="bg1"/>
                </a:solidFill>
              </a:rPr>
            </a:br>
            <a:r>
              <a:rPr lang="de-DE" altLang="de-DE" dirty="0" smtClean="0">
                <a:solidFill>
                  <a:schemeClr val="bg1"/>
                </a:solidFill>
              </a:rPr>
              <a:t>auch </a:t>
            </a:r>
            <a:r>
              <a:rPr lang="de-DE" altLang="de-DE" dirty="0">
                <a:solidFill>
                  <a:schemeClr val="bg1"/>
                </a:solidFill>
              </a:rPr>
              <a:t>in der Kundenzufriedenheit widerspiegelt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Zertifiziert seit Juli 2012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AEMP </a:t>
            </a:r>
            <a:r>
              <a:rPr lang="de-DE" altLang="de-DE" dirty="0">
                <a:solidFill>
                  <a:schemeClr val="bg1"/>
                </a:solidFill>
              </a:rPr>
              <a:t>bereitet für ca.2000 Betten auf  720qm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realistischen Leistung von 100.000 STE /p.a.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30 VK zuzüglich Aushilfen.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de-DE" altLang="de-DE" dirty="0">
              <a:solidFill>
                <a:schemeClr val="bg1"/>
              </a:solidFill>
            </a:endParaRP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endParaRPr lang="de-DE" altLang="de-DE" sz="2200" dirty="0">
              <a:solidFill>
                <a:schemeClr val="bg1"/>
              </a:solidFill>
            </a:endParaRPr>
          </a:p>
          <a:p>
            <a:pPr marL="85725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Tx/>
              <a:buNone/>
              <a:defRPr/>
            </a:pPr>
            <a:endParaRPr lang="de-DE" altLang="de-DE" sz="2200" dirty="0">
              <a:solidFill>
                <a:schemeClr val="bg1"/>
              </a:solidFill>
            </a:endParaRPr>
          </a:p>
          <a:p>
            <a:pPr lvl="1">
              <a:defRPr/>
            </a:pPr>
            <a:endParaRPr lang="de-DE" altLang="de-DE" dirty="0" smtClean="0">
              <a:solidFill>
                <a:srgbClr val="005022"/>
              </a:solidFill>
            </a:endParaRPr>
          </a:p>
          <a:p>
            <a:pPr marL="447675" lvl="1" indent="0">
              <a:buFontTx/>
              <a:buNone/>
              <a:defRPr/>
            </a:pPr>
            <a:endParaRPr lang="de-DE" altLang="de-DE" dirty="0" smtClean="0">
              <a:solidFill>
                <a:srgbClr val="00502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B000-16CA-4B7E-BA18-8D405F275DF4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3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79208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Reorganisation einer AEMP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683568" y="1268760"/>
            <a:ext cx="7704856" cy="4752528"/>
          </a:xfrm>
          <a:noFill/>
        </p:spPr>
        <p:txBody>
          <a:bodyPr/>
          <a:lstStyle/>
          <a:p>
            <a:pPr marL="18288" inden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Ist-Zustand 2008: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Partielle, dezentrale Instrumentenverwaltung durch die eigenen OP- Abteilungen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Instrumentenverwaltung in der </a:t>
            </a:r>
            <a:r>
              <a:rPr lang="de-DE" altLang="de-DE" sz="2200" dirty="0" smtClean="0">
                <a:solidFill>
                  <a:schemeClr val="bg1"/>
                </a:solidFill>
              </a:rPr>
              <a:t>AEMP </a:t>
            </a:r>
            <a:r>
              <a:rPr lang="de-DE" altLang="de-DE" sz="2200" dirty="0">
                <a:solidFill>
                  <a:schemeClr val="bg1"/>
                </a:solidFill>
              </a:rPr>
              <a:t>kostenstellenspezifisch, dadurch doppelte Lagerhaltung (sehr unökonomisch)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Hoher zeitlicher Faktor während des Packvorganges durch Suchen der Instrumente in den Schränken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Hohe Fehlmengen durch mangelnde </a:t>
            </a:r>
            <a:r>
              <a:rPr lang="de-DE" altLang="de-DE" sz="2200" dirty="0" smtClean="0">
                <a:solidFill>
                  <a:schemeClr val="bg1"/>
                </a:solidFill>
              </a:rPr>
              <a:t>Übersicht</a:t>
            </a:r>
          </a:p>
          <a:p>
            <a:pPr marL="274320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Kein QM erkennbar (QM Beauftragter fehlte)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de-DE" altLang="de-DE" sz="2200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B7F-42A0-4BA7-BB6C-57A1EF2DEB19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196975"/>
            <a:ext cx="8497887" cy="801688"/>
          </a:xfrm>
        </p:spPr>
        <p:txBody>
          <a:bodyPr/>
          <a:lstStyle/>
          <a:p>
            <a:pPr eaLnBrk="1" hangingPunct="1"/>
            <a:r>
              <a:rPr lang="de-DE" altLang="de-DE" smtClean="0"/>
              <a:t>Produktionsstau im Nachmittagsbereich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15925" y="260648"/>
            <a:ext cx="849947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de-DE" sz="3000" dirty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Tagen wie diesen ……., die wir besser vergessen!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Reorganisation einer AEMP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40</a:t>
            </a:fld>
            <a:endParaRPr lang="de-DE"/>
          </a:p>
        </p:txBody>
      </p:sp>
      <p:pic>
        <p:nvPicPr>
          <p:cNvPr id="2050" name="Picture 2" descr="C:\Users\Ulrich\Desktop\Produktionsstau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6137"/>
            <a:ext cx="4020693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lrich\Desktop\Produktionsstau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110" y="2116137"/>
            <a:ext cx="4454627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63D3-CEA8-4A10-9120-3058FA859419}" type="datetime1">
              <a:rPr lang="de-DE" smtClean="0"/>
              <a:t>19.10.2016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1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>
          <a:xfrm>
            <a:off x="467544" y="1025525"/>
            <a:ext cx="8499475" cy="909638"/>
          </a:xfrm>
        </p:spPr>
        <p:txBody>
          <a:bodyPr/>
          <a:lstStyle/>
          <a:p>
            <a:r>
              <a:rPr lang="de-DE" altLang="de-DE" dirty="0" smtClean="0"/>
              <a:t>Produktionsstau im Nachmittagsbereich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22263" y="115888"/>
            <a:ext cx="849947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de-DE" sz="3000" dirty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Tagen wie diesen ……., die wir besser vergessen!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41</a:t>
            </a:fld>
            <a:endParaRPr lang="de-DE"/>
          </a:p>
        </p:txBody>
      </p:sp>
      <p:pic>
        <p:nvPicPr>
          <p:cNvPr id="1026" name="Picture 2" descr="C:\Users\Ulrich\Desktop\Produktionsstau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72" y="1932876"/>
            <a:ext cx="5477256" cy="37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E2BAD-1714-4267-9913-85D0E863321D}" type="datetime1">
              <a:rPr lang="de-DE" smtClean="0"/>
              <a:t>19.10.2016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2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Vor unserer Haustüre der AEMP Januar 2012</a:t>
            </a:r>
          </a:p>
        </p:txBody>
      </p:sp>
      <p:sp>
        <p:nvSpPr>
          <p:cNvPr id="491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dirty="0" smtClean="0"/>
          </a:p>
        </p:txBody>
      </p:sp>
      <p:pic>
        <p:nvPicPr>
          <p:cNvPr id="49158" name="Picture 2" descr="D:\Zsva\Bilder+\Bilder_alt\vor_der_ZSVA\IMG_1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576103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45A4-1C6F-47F2-9A6E-019856F89A67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2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Über unserer Haustüre der AEMP Januar 2012</a:t>
            </a:r>
          </a:p>
        </p:txBody>
      </p:sp>
      <p:pic>
        <p:nvPicPr>
          <p:cNvPr id="50181" name="Picture 3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3402013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feld 1"/>
          <p:cNvSpPr txBox="1">
            <a:spLocks noChangeArrowheads="1"/>
          </p:cNvSpPr>
          <p:nvPr/>
        </p:nvSpPr>
        <p:spPr bwMode="auto">
          <a:xfrm>
            <a:off x="4067175" y="2708275"/>
            <a:ext cx="495141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8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 eaLnBrk="0" hangingPunct="0">
              <a:spcBef>
                <a:spcPct val="80000"/>
              </a:spcBef>
              <a:buClr>
                <a:schemeClr val="tx2"/>
              </a:buClr>
              <a:buChar char="-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 eaLnBrk="0" hangingPunct="0">
              <a:spcBef>
                <a:spcPct val="80000"/>
              </a:spcBef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 eaLnBrk="0" hangingPunct="0">
              <a:spcBef>
                <a:spcPct val="80000"/>
              </a:spcBef>
              <a:buClr>
                <a:schemeClr val="tx2"/>
              </a:buClr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8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8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8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8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ts val="12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de-DE" altLang="de-DE" sz="3000" b="1" dirty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ea typeface="+mn-ea"/>
                <a:cs typeface="Arial" panose="020B0604020202020204" pitchFamily="34" charset="0"/>
              </a:rPr>
              <a:t>Vielen Dank für </a:t>
            </a:r>
            <a:r>
              <a:rPr lang="de-DE" altLang="de-DE" sz="3000" b="1" dirty="0" smtClean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ea typeface="+mn-ea"/>
                <a:cs typeface="Arial" panose="020B0604020202020204" pitchFamily="34" charset="0"/>
              </a:rPr>
              <a:t>Ihre</a:t>
            </a:r>
          </a:p>
          <a:p>
            <a:pPr eaLnBrk="1" fontAlgn="base" hangingPunct="1">
              <a:spcBef>
                <a:spcPts val="1200"/>
              </a:spcBef>
              <a:spcAft>
                <a:spcPct val="0"/>
              </a:spcAft>
              <a:buClrTx/>
              <a:buFontTx/>
              <a:buNone/>
              <a:defRPr/>
            </a:pPr>
            <a:endParaRPr lang="de-DE" altLang="de-DE" sz="3000" b="1" dirty="0">
              <a:solidFill>
                <a:schemeClr val="bg1"/>
              </a:solidFill>
              <a:effectLst>
                <a:outerShdw blurRad="50800" dist="50800" dir="5400000" sx="1000" sy="1000" algn="ctr" rotWithShape="0">
                  <a:srgbClr val="000000"/>
                </a:outerShdw>
              </a:effectLst>
              <a:ea typeface="+mn-ea"/>
              <a:cs typeface="Arial" panose="020B0604020202020204" pitchFamily="34" charset="0"/>
            </a:endParaRPr>
          </a:p>
          <a:p>
            <a:pPr eaLnBrk="1" fontAlgn="base" hangingPunct="1">
              <a:spcBef>
                <a:spcPts val="12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de-DE" altLang="de-DE" sz="3000" b="1" dirty="0" smtClean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ea typeface="+mn-ea"/>
                <a:cs typeface="Arial" panose="020B0604020202020204" pitchFamily="34" charset="0"/>
              </a:rPr>
              <a:t> </a:t>
            </a:r>
            <a:r>
              <a:rPr lang="de-DE" altLang="de-DE" sz="3000" b="1" dirty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</a:effectLst>
                <a:ea typeface="+mn-ea"/>
                <a:cs typeface="Arial" panose="020B0604020202020204" pitchFamily="34" charset="0"/>
              </a:rPr>
              <a:t>Aufmerksamkeit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B8C24-4B57-481D-81C5-77CEC6E04A60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5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7772400" cy="100811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altLang="de-DE" dirty="0"/>
              <a:t>AEMP Krefeld: Was haben wir bewegt ?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323528" y="1412776"/>
            <a:ext cx="8496944" cy="4320480"/>
          </a:xfrm>
          <a:noFill/>
        </p:spPr>
        <p:txBody>
          <a:bodyPr/>
          <a:lstStyle/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Juni 2008: Übernahme der Fachabteilung Gynäkologie/ Kreißsaal  hausintern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Januar 2009: Übernahme </a:t>
            </a:r>
            <a:r>
              <a:rPr lang="de-DE" altLang="de-DE" sz="2200" dirty="0" smtClean="0">
                <a:solidFill>
                  <a:schemeClr val="bg1"/>
                </a:solidFill>
              </a:rPr>
              <a:t>eines Klinikums </a:t>
            </a:r>
            <a:r>
              <a:rPr lang="de-DE" altLang="de-DE" sz="2200" dirty="0">
                <a:solidFill>
                  <a:schemeClr val="bg1"/>
                </a:solidFill>
              </a:rPr>
              <a:t/>
            </a:r>
            <a:br>
              <a:rPr lang="de-DE" altLang="de-DE" sz="2200" dirty="0">
                <a:solidFill>
                  <a:schemeClr val="bg1"/>
                </a:solidFill>
              </a:rPr>
            </a:br>
            <a:r>
              <a:rPr lang="de-DE" altLang="de-DE" sz="2200" dirty="0">
                <a:solidFill>
                  <a:schemeClr val="bg1"/>
                </a:solidFill>
              </a:rPr>
              <a:t>(ca. 300 Betten, 5 OP Säle)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April 2009: Einbau 7 RDG Einzelkammermaschinen  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Juni 2009: Erstmalig externe Beratung zur Unterstützung und Einführung einer Struktur und Optimierung  von Prozessen  in der </a:t>
            </a:r>
            <a:r>
              <a:rPr lang="de-DE" altLang="de-DE" sz="2200" dirty="0" smtClean="0">
                <a:solidFill>
                  <a:schemeClr val="bg1"/>
                </a:solidFill>
              </a:rPr>
              <a:t>AEMP </a:t>
            </a:r>
            <a:r>
              <a:rPr lang="de-DE" altLang="de-DE" sz="2200" dirty="0">
                <a:solidFill>
                  <a:schemeClr val="bg1"/>
                </a:solidFill>
              </a:rPr>
              <a:t>Krefeld  (Größe ca.720 qm)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1DF1-D4A8-4E69-AFA9-339267706C69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3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7772400" cy="100811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altLang="de-DE" dirty="0"/>
              <a:t>AEMP Krefeld: Was haben wir bewegt ?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323528" y="1988840"/>
            <a:ext cx="8568952" cy="4320480"/>
          </a:xfrm>
          <a:noFill/>
        </p:spPr>
        <p:txBody>
          <a:bodyPr/>
          <a:lstStyle/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Januar 2010: Wechsel des Dokumentationssystems </a:t>
            </a:r>
            <a:endParaRPr lang="de-DE" altLang="de-DE" sz="2200" dirty="0" smtClean="0">
              <a:solidFill>
                <a:schemeClr val="bg1"/>
              </a:solidFill>
            </a:endParaRPr>
          </a:p>
          <a:p>
            <a:pPr marL="1126998" lvl="2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Aufbau einer systematischen Datenbankstruktur</a:t>
            </a:r>
          </a:p>
          <a:p>
            <a:pPr marL="1126998" lvl="2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Scharfschaltung </a:t>
            </a:r>
            <a:r>
              <a:rPr lang="de-DE" altLang="de-DE" dirty="0">
                <a:solidFill>
                  <a:schemeClr val="bg1"/>
                </a:solidFill>
              </a:rPr>
              <a:t>des IDS im März 2010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April 2010: Übernahme </a:t>
            </a:r>
            <a:r>
              <a:rPr lang="de-DE" altLang="de-DE" sz="2200" dirty="0" smtClean="0">
                <a:solidFill>
                  <a:schemeClr val="bg1"/>
                </a:solidFill>
              </a:rPr>
              <a:t>eines weiteren Klinikums ca</a:t>
            </a:r>
            <a:r>
              <a:rPr lang="de-DE" altLang="de-DE" sz="2200" dirty="0">
                <a:solidFill>
                  <a:schemeClr val="bg1"/>
                </a:solidFill>
              </a:rPr>
              <a:t>. 300 Betten (6 OP Säle) als „Blackbox“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18BD-8EDF-402B-A262-118ED229E56C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7772400" cy="100811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altLang="de-DE" dirty="0"/>
              <a:t>AEMP Krefeld: Was haben wir bewegt ?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323528" y="1412776"/>
            <a:ext cx="8496944" cy="4968552"/>
          </a:xfrm>
          <a:noFill/>
        </p:spPr>
        <p:txBody>
          <a:bodyPr/>
          <a:lstStyle/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August 2013: Partielle Übernahme Duisburg (Maximalhaus ca. 1000 Betten)</a:t>
            </a:r>
          </a:p>
          <a:p>
            <a:pPr marL="274320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September bis Dezember 2013: </a:t>
            </a:r>
          </a:p>
          <a:p>
            <a:pPr marL="1161288" lvl="2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Austausch der CWWA , Einbau einer </a:t>
            </a:r>
            <a:r>
              <a:rPr lang="de-DE" altLang="de-DE" dirty="0" smtClean="0">
                <a:solidFill>
                  <a:schemeClr val="bg1"/>
                </a:solidFill>
              </a:rPr>
              <a:t>Doppelkammer CWWA </a:t>
            </a:r>
          </a:p>
          <a:p>
            <a:pPr marL="1161288" lvl="2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Einbau </a:t>
            </a:r>
            <a:r>
              <a:rPr lang="de-DE" altLang="de-DE" dirty="0">
                <a:solidFill>
                  <a:schemeClr val="bg1"/>
                </a:solidFill>
              </a:rPr>
              <a:t>eines 8. Reinigungs – und Desinfektionsgerätes</a:t>
            </a:r>
          </a:p>
          <a:p>
            <a:pPr marL="1161288" lvl="2" indent="-3429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solidFill>
                  <a:schemeClr val="bg1"/>
                </a:solidFill>
              </a:rPr>
              <a:t>Umbau mit Erweiterung des Dekontaminationsbereiches und Auslagerung des Personalaufenthaltsraum</a:t>
            </a:r>
          </a:p>
          <a:p>
            <a:pPr marL="274320" indent="-256032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November 2013: Abgabe </a:t>
            </a:r>
            <a:r>
              <a:rPr lang="de-DE" altLang="de-DE" sz="2200" dirty="0" smtClean="0">
                <a:solidFill>
                  <a:schemeClr val="bg1"/>
                </a:solidFill>
              </a:rPr>
              <a:t>des Klinikums (Black Box)</a:t>
            </a:r>
            <a:endParaRPr lang="de-DE" altLang="de-DE" sz="2200" dirty="0">
              <a:solidFill>
                <a:schemeClr val="bg1"/>
              </a:solidFill>
            </a:endParaRPr>
          </a:p>
          <a:p>
            <a:pPr marL="274320" indent="-256032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Januar 2014: Komplette Übernahme des Duisburger Verbundes </a:t>
            </a:r>
            <a:r>
              <a:rPr lang="de-DE" altLang="de-DE" sz="2200" dirty="0" smtClean="0">
                <a:solidFill>
                  <a:schemeClr val="bg1"/>
                </a:solidFill>
              </a:rPr>
              <a:t>(bestehend aus Maximalversorger  </a:t>
            </a:r>
            <a:r>
              <a:rPr lang="de-DE" altLang="de-DE" sz="2200" dirty="0">
                <a:solidFill>
                  <a:schemeClr val="bg1"/>
                </a:solidFill>
              </a:rPr>
              <a:t>und </a:t>
            </a:r>
            <a:r>
              <a:rPr lang="de-DE" altLang="de-DE" sz="2200" dirty="0" smtClean="0">
                <a:solidFill>
                  <a:schemeClr val="bg1"/>
                </a:solidFill>
              </a:rPr>
              <a:t>ein 300 Betten Klinikum)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4DCD-42DB-45E1-8ACF-43792073237E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7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Wie sind wir den Weg unter laufender Produktion gegangen?</a:t>
            </a:r>
            <a:r>
              <a:rPr lang="de-DE" altLang="de-DE" dirty="0"/>
              <a:t> 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type="subTitle" idx="4294967295"/>
          </p:nvPr>
        </p:nvSpPr>
        <p:spPr>
          <a:xfrm>
            <a:off x="683568" y="2276872"/>
            <a:ext cx="7704138" cy="3937248"/>
          </a:xfrm>
          <a:noFill/>
        </p:spPr>
        <p:txBody>
          <a:bodyPr/>
          <a:lstStyle/>
          <a:p>
            <a:pPr marL="447675" lvl="1" indent="-265113" fontAlgn="auto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de-DE" altLang="de-DE" sz="2400" dirty="0" smtClean="0">
                <a:solidFill>
                  <a:schemeClr val="bg1"/>
                </a:solidFill>
              </a:rPr>
              <a:t>Die  Grundsatzbausteine der Prozessoptimierung:</a:t>
            </a:r>
            <a:br>
              <a:rPr lang="de-DE" altLang="de-DE" sz="2400" dirty="0" smtClean="0">
                <a:solidFill>
                  <a:schemeClr val="bg1"/>
                </a:solidFill>
              </a:rPr>
            </a:br>
            <a:endParaRPr lang="de-DE" altLang="de-DE" sz="2400" dirty="0" smtClean="0">
              <a:solidFill>
                <a:schemeClr val="bg1"/>
              </a:solidFill>
            </a:endParaRPr>
          </a:p>
          <a:p>
            <a:pPr marL="904875" lvl="1" indent="-457200" fontAlgn="auto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de-DE" altLang="de-DE" dirty="0" smtClean="0">
                <a:solidFill>
                  <a:schemeClr val="bg1"/>
                </a:solidFill>
              </a:rPr>
              <a:t>I</a:t>
            </a:r>
            <a:r>
              <a:rPr lang="de-DE" altLang="de-DE" sz="2400" dirty="0" smtClean="0">
                <a:solidFill>
                  <a:schemeClr val="bg1"/>
                </a:solidFill>
              </a:rPr>
              <a:t>nterne System und Prozessoptimierung</a:t>
            </a:r>
          </a:p>
          <a:p>
            <a:pPr marL="904875" lvl="1" indent="-457200" fontAlgn="auto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endParaRPr lang="de-DE" altLang="de-DE" sz="2400" dirty="0" smtClean="0">
              <a:solidFill>
                <a:schemeClr val="bg1"/>
              </a:solidFill>
            </a:endParaRPr>
          </a:p>
          <a:p>
            <a:pPr marL="904875" lvl="1" indent="-457200" fontAlgn="auto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de-DE" altLang="de-DE" sz="2400" dirty="0" smtClean="0">
                <a:solidFill>
                  <a:schemeClr val="bg1"/>
                </a:solidFill>
              </a:rPr>
              <a:t>Siebreorganisationen / Siebharmonisierung bei </a:t>
            </a:r>
            <a:r>
              <a:rPr lang="de-DE" altLang="de-DE" dirty="0" smtClean="0">
                <a:solidFill>
                  <a:schemeClr val="bg1"/>
                </a:solidFill>
              </a:rPr>
              <a:t>einem Dienstleister </a:t>
            </a:r>
            <a:r>
              <a:rPr lang="de-DE" altLang="de-DE" sz="2400" dirty="0" smtClean="0">
                <a:solidFill>
                  <a:schemeClr val="bg1"/>
                </a:solidFill>
              </a:rPr>
              <a:t>in Tuttlingen sowie in Eigenregie </a:t>
            </a:r>
          </a:p>
          <a:p>
            <a:pPr marL="904875" lvl="1" indent="-457200" fontAlgn="auto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endParaRPr lang="de-DE" altLang="de-DE" sz="2400" dirty="0" smtClean="0">
              <a:solidFill>
                <a:schemeClr val="bg1"/>
              </a:solidFill>
            </a:endParaRPr>
          </a:p>
          <a:p>
            <a:pPr marL="904875" lvl="1" indent="-457200" fontAlgn="auto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de-DE" altLang="de-DE" sz="2400" dirty="0" smtClean="0">
                <a:solidFill>
                  <a:schemeClr val="bg1"/>
                </a:solidFill>
              </a:rPr>
              <a:t>AEMP interne Instrumentenreorganisation</a:t>
            </a:r>
          </a:p>
          <a:p>
            <a:pPr marL="447675" lvl="1" indent="0" fontAlgn="auto">
              <a:spcAft>
                <a:spcPts val="0"/>
              </a:spcAft>
              <a:buClr>
                <a:schemeClr val="bg1"/>
              </a:buClr>
              <a:buNone/>
              <a:defRPr/>
            </a:pPr>
            <a:endParaRPr lang="de-DE" altLang="de-DE" dirty="0" smtClean="0">
              <a:solidFill>
                <a:schemeClr val="bg1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AAB7-A809-4F56-9A1A-B99052748BDD}" type="datetime1">
              <a:rPr lang="de-DE" smtClean="0"/>
              <a:t>19.10.2016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8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de-DE" altLang="de-DE" sz="2400" dirty="0" smtClean="0">
                <a:solidFill>
                  <a:schemeClr val="bg1"/>
                </a:solidFill>
              </a:rPr>
              <a:t>1. </a:t>
            </a:r>
            <a:r>
              <a:rPr lang="de-DE" altLang="de-DE" sz="2400" dirty="0">
                <a:solidFill>
                  <a:schemeClr val="bg1"/>
                </a:solidFill>
              </a:rPr>
              <a:t>I</a:t>
            </a:r>
            <a:r>
              <a:rPr lang="de-DE" altLang="de-DE" sz="2400" dirty="0" smtClean="0">
                <a:solidFill>
                  <a:schemeClr val="bg1"/>
                </a:solidFill>
              </a:rPr>
              <a:t>nterne System und Prozessoptimierung</a:t>
            </a:r>
            <a:br>
              <a:rPr lang="de-DE" altLang="de-DE" sz="2400" dirty="0" smtClean="0">
                <a:solidFill>
                  <a:schemeClr val="bg1"/>
                </a:solidFill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5832648"/>
          </a:xfrm>
        </p:spPr>
        <p:txBody>
          <a:bodyPr/>
          <a:lstStyle/>
          <a:p>
            <a:pPr marL="3611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Räumliche Umgestaltung mit </a:t>
            </a:r>
            <a:r>
              <a:rPr lang="de-DE" altLang="de-DE" sz="2200" dirty="0">
                <a:solidFill>
                  <a:schemeClr val="bg1"/>
                </a:solidFill>
                <a:hlinkClick r:id="rId2" action="ppaction://hlinksldjump" tooltip="Zusammenführung nach den RDG´s"/>
              </a:rPr>
              <a:t>Zusammenführung von Containern </a:t>
            </a:r>
            <a:r>
              <a:rPr lang="de-DE" altLang="de-DE" sz="2200" dirty="0">
                <a:solidFill>
                  <a:schemeClr val="bg1"/>
                </a:solidFill>
              </a:rPr>
              <a:t>und Sieben direkt nach der RDG </a:t>
            </a:r>
            <a:r>
              <a:rPr lang="de-DE" altLang="de-DE" sz="22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200" dirty="0">
                <a:solidFill>
                  <a:schemeClr val="bg1"/>
                </a:solidFill>
              </a:rPr>
              <a:t>doppelter Platzgewinn</a:t>
            </a:r>
            <a:br>
              <a:rPr lang="de-DE" altLang="de-DE" sz="2200" dirty="0">
                <a:solidFill>
                  <a:schemeClr val="bg1"/>
                </a:solidFill>
              </a:rPr>
            </a:br>
            <a:endParaRPr lang="de-DE" altLang="de-DE" sz="2200" dirty="0">
              <a:solidFill>
                <a:schemeClr val="bg1"/>
              </a:solidFill>
            </a:endParaRPr>
          </a:p>
          <a:p>
            <a:pPr marL="3611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  <a:hlinkClick r:id="rId3" action="ppaction://hlinksldjump"/>
              </a:rPr>
              <a:t>Auflösen aller „</a:t>
            </a:r>
            <a:r>
              <a:rPr lang="de-DE" altLang="de-DE" sz="2200" dirty="0" err="1">
                <a:solidFill>
                  <a:schemeClr val="bg1"/>
                </a:solidFill>
                <a:hlinkClick r:id="rId3" action="ppaction://hlinksldjump"/>
              </a:rPr>
              <a:t>Unratsecken</a:t>
            </a:r>
            <a:r>
              <a:rPr lang="de-DE" altLang="de-DE" sz="2200" dirty="0">
                <a:solidFill>
                  <a:schemeClr val="bg1"/>
                </a:solidFill>
                <a:hlinkClick r:id="rId3" action="ppaction://hlinksldjump"/>
              </a:rPr>
              <a:t>“, um räumliche Ordnung zur ordnungsgemäßen Arbeitsumgebung zu schaffen</a:t>
            </a:r>
            <a:br>
              <a:rPr lang="de-DE" altLang="de-DE" sz="2200" dirty="0">
                <a:solidFill>
                  <a:schemeClr val="bg1"/>
                </a:solidFill>
                <a:hlinkClick r:id="rId3" action="ppaction://hlinksldjump"/>
              </a:rPr>
            </a:br>
            <a:r>
              <a:rPr lang="de-DE" altLang="de-DE" sz="2200" dirty="0">
                <a:solidFill>
                  <a:schemeClr val="bg1"/>
                </a:solidFill>
                <a:hlinkClick r:id="rId3" action="ppaction://hlinksldjump"/>
              </a:rPr>
              <a:t/>
            </a:r>
            <a:br>
              <a:rPr lang="de-DE" altLang="de-DE" sz="2200" dirty="0">
                <a:solidFill>
                  <a:schemeClr val="bg1"/>
                </a:solidFill>
                <a:hlinkClick r:id="rId3" action="ppaction://hlinksldjump"/>
              </a:rPr>
            </a:br>
            <a:r>
              <a:rPr lang="de-DE" altLang="de-DE" sz="2200" dirty="0">
                <a:solidFill>
                  <a:schemeClr val="bg1"/>
                </a:solidFill>
                <a:hlinkClick r:id="rId4" action="ppaction://hlinksldjump"/>
              </a:rPr>
              <a:t>Vorher/Nachher</a:t>
            </a:r>
            <a:endParaRPr lang="de-DE" altLang="de-DE" sz="2200" dirty="0">
              <a:solidFill>
                <a:schemeClr val="bg1"/>
              </a:solidFill>
            </a:endParaRPr>
          </a:p>
          <a:p>
            <a:pPr marL="3611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r>
              <a:rPr lang="de-DE" altLang="de-DE" sz="2200" dirty="0">
                <a:solidFill>
                  <a:schemeClr val="bg1"/>
                </a:solidFill>
              </a:rPr>
              <a:t>Abschaffung des Innenvlies  in den Containern und damit Reduzierung der Trägerständer und deutliche Reduzierung der Kosten</a:t>
            </a:r>
          </a:p>
          <a:p>
            <a:pPr marL="3611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de-DE" altLang="de-DE" sz="22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413D-643D-49B2-B0B5-41C3A102D0A5}" type="datetime1">
              <a:rPr lang="de-DE" smtClean="0"/>
              <a:t>19.10.2016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Reorganisation einer AEMP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8A94-F2CF-4536-A36B-AD6B96F490A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7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1090</Words>
  <Application>Microsoft Office PowerPoint</Application>
  <PresentationFormat>Bildschirmpräsentation (4:3)</PresentationFormat>
  <Paragraphs>339</Paragraphs>
  <Slides>43</Slides>
  <Notes>4</Notes>
  <HiddenSlides>11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4" baseType="lpstr">
      <vt:lpstr>Larissa</vt:lpstr>
      <vt:lpstr>PowerPoint-Präsentation</vt:lpstr>
      <vt:lpstr>Zur eigenen Person</vt:lpstr>
      <vt:lpstr>Reorganisation einer AEMP</vt:lpstr>
      <vt:lpstr>Reorganisation einer AEMP</vt:lpstr>
      <vt:lpstr>AEMP Krefeld: Was haben wir bewegt ?</vt:lpstr>
      <vt:lpstr>AEMP Krefeld: Was haben wir bewegt ?</vt:lpstr>
      <vt:lpstr>AEMP Krefeld: Was haben wir bewegt ?</vt:lpstr>
      <vt:lpstr>Wie sind wir den Weg unter laufender Produktion gegangen? </vt:lpstr>
      <vt:lpstr>1. Interne System und Prozessoptimierung </vt:lpstr>
      <vt:lpstr>Zusammenführen nach der RDG </vt:lpstr>
      <vt:lpstr>Zusammenführen nach der RDG </vt:lpstr>
      <vt:lpstr>1. Interne System und Prozessoptimierung </vt:lpstr>
      <vt:lpstr> Wer kennt diese Situationen ?</vt:lpstr>
      <vt:lpstr> Wer kennt diese Situationen ?</vt:lpstr>
      <vt:lpstr> Wer kennt diese Situationen ?</vt:lpstr>
      <vt:lpstr> Wer kennt diese Situationen ?</vt:lpstr>
      <vt:lpstr>Vor der internen System und Prozessoptimierung</vt:lpstr>
      <vt:lpstr>Nach  der internen System und Prozessoptimierung</vt:lpstr>
      <vt:lpstr>Nach der internen System und Prozessoptimierung</vt:lpstr>
      <vt:lpstr>2. Siebreorganisationen / Siebharmonisierung</vt:lpstr>
      <vt:lpstr>Gleiche Grundsiebstruktur</vt:lpstr>
      <vt:lpstr>2. Siebreorganisationen / Siebharmonisierung</vt:lpstr>
      <vt:lpstr>2. Siebreorganisationen / Siebharmonisierung</vt:lpstr>
      <vt:lpstr>PowerPoint-Präsentation</vt:lpstr>
      <vt:lpstr>PowerPoint-Präsentation</vt:lpstr>
      <vt:lpstr>PowerPoint-Präsentation</vt:lpstr>
      <vt:lpstr>PowerPoint-Präsentation</vt:lpstr>
      <vt:lpstr>3. AEMP interne Instrumentenreorganisation</vt:lpstr>
      <vt:lpstr>PowerPoint-Präsentation</vt:lpstr>
      <vt:lpstr>3. AEMP interne Instrumentenreorganisation</vt:lpstr>
      <vt:lpstr>3. AEMP interne Instrumentenreorganisation</vt:lpstr>
      <vt:lpstr>3. AEMP interne Instrumentenreorganisation</vt:lpstr>
      <vt:lpstr>3. AEMP interne Instrumentenreorganisation</vt:lpstr>
      <vt:lpstr>3. AEMP interne Instrumentenreorganisation</vt:lpstr>
      <vt:lpstr>3. AEMP interne Instrumentenreorganisation</vt:lpstr>
      <vt:lpstr>Wie ist der aktuelle Stand?</vt:lpstr>
      <vt:lpstr>Wie ist der aktuelle Stand?</vt:lpstr>
      <vt:lpstr>Fazit</vt:lpstr>
      <vt:lpstr>Fazit</vt:lpstr>
      <vt:lpstr>Produktionsstau im Nachmittagsbereich</vt:lpstr>
      <vt:lpstr>Produktionsstau im Nachmittagsbereich</vt:lpstr>
      <vt:lpstr>Vor unserer Haustüre der AEMP Januar 2012</vt:lpstr>
      <vt:lpstr>Über unserer Haustüre der AEMP Januar 2012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</dc:creator>
  <cp:lastModifiedBy>Wolfgang Christ</cp:lastModifiedBy>
  <cp:revision>97</cp:revision>
  <dcterms:created xsi:type="dcterms:W3CDTF">2015-05-28T17:29:36Z</dcterms:created>
  <dcterms:modified xsi:type="dcterms:W3CDTF">2016-10-19T11:40:03Z</dcterms:modified>
</cp:coreProperties>
</file>