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6" r:id="rId2"/>
    <p:sldId id="267" r:id="rId3"/>
    <p:sldId id="263" r:id="rId4"/>
    <p:sldId id="264" r:id="rId5"/>
    <p:sldId id="268" r:id="rId6"/>
    <p:sldId id="269" r:id="rId7"/>
    <p:sldId id="325" r:id="rId8"/>
    <p:sldId id="344" r:id="rId9"/>
    <p:sldId id="345" r:id="rId10"/>
    <p:sldId id="346" r:id="rId11"/>
    <p:sldId id="347" r:id="rId12"/>
    <p:sldId id="376" r:id="rId13"/>
    <p:sldId id="378" r:id="rId14"/>
    <p:sldId id="379" r:id="rId15"/>
    <p:sldId id="348" r:id="rId16"/>
    <p:sldId id="349" r:id="rId17"/>
    <p:sldId id="350" r:id="rId18"/>
    <p:sldId id="351" r:id="rId19"/>
    <p:sldId id="352" r:id="rId20"/>
    <p:sldId id="354" r:id="rId21"/>
    <p:sldId id="353" r:id="rId22"/>
    <p:sldId id="369" r:id="rId23"/>
    <p:sldId id="370" r:id="rId24"/>
    <p:sldId id="372" r:id="rId25"/>
    <p:sldId id="373" r:id="rId26"/>
    <p:sldId id="355" r:id="rId27"/>
    <p:sldId id="371" r:id="rId28"/>
    <p:sldId id="374" r:id="rId29"/>
    <p:sldId id="377" r:id="rId30"/>
    <p:sldId id="356" r:id="rId31"/>
    <p:sldId id="357" r:id="rId32"/>
    <p:sldId id="367" r:id="rId33"/>
    <p:sldId id="358" r:id="rId34"/>
    <p:sldId id="368" r:id="rId35"/>
    <p:sldId id="359" r:id="rId36"/>
    <p:sldId id="342" r:id="rId37"/>
    <p:sldId id="365" r:id="rId38"/>
    <p:sldId id="343" r:id="rId39"/>
    <p:sldId id="360" r:id="rId40"/>
    <p:sldId id="361" r:id="rId41"/>
    <p:sldId id="363" r:id="rId42"/>
    <p:sldId id="362" r:id="rId43"/>
    <p:sldId id="330" r:id="rId44"/>
    <p:sldId id="375" r:id="rId45"/>
    <p:sldId id="366" r:id="rId46"/>
    <p:sldId id="277" r:id="rId47"/>
  </p:sldIdLst>
  <p:sldSz cx="9144000" cy="6858000" type="screen4x3"/>
  <p:notesSz cx="6797675" cy="9926638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en, Stefanie (LAsD Abt. Gesundheitsschutz)" initials="KS(AG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64"/>
    <a:srgbClr val="7F97B1"/>
    <a:srgbClr val="F2F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189" autoAdjust="0"/>
    <p:restoredTop sz="88809" autoAdjust="0"/>
  </p:normalViewPr>
  <p:slideViewPr>
    <p:cSldViewPr showGuides="1">
      <p:cViewPr>
        <p:scale>
          <a:sx n="89" d="100"/>
          <a:sy n="89" d="100"/>
        </p:scale>
        <p:origin x="-1314" y="-108"/>
      </p:cViewPr>
      <p:guideLst>
        <p:guide orient="horz" pos="1094"/>
        <p:guide orient="horz" pos="4042"/>
        <p:guide pos="295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26"/>
    </p:cViewPr>
  </p:sorterViewPr>
  <p:notesViewPr>
    <p:cSldViewPr showGuides="1">
      <p:cViewPr varScale="1">
        <p:scale>
          <a:sx n="97" d="100"/>
          <a:sy n="97" d="100"/>
        </p:scale>
        <p:origin x="-3534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DE388-01EE-4E70-A0D0-80C5FD2ED80C}" type="datetimeFigureOut">
              <a:rPr lang="de-DE" smtClean="0"/>
              <a:t>26.10.2017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AB3FF-B053-4A6D-9DE0-398FC586F5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745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BD5E1-AD7C-408D-AE46-F07F0273DB2D}" type="datetimeFigureOut">
              <a:rPr lang="de-DE" smtClean="0"/>
              <a:t>26.10.2017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1A988-13EA-453E-B31C-E0A019984D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13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6213" indent="-176213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4013" indent="-177800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36575" indent="-171450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17550" indent="-176213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5350" indent="-176213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1A988-13EA-453E-B31C-E0A019984D2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099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1A988-13EA-453E-B31C-E0A019984D2E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879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1A988-13EA-453E-B31C-E0A019984D2E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22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9"/>
          <p:cNvSpPr/>
          <p:nvPr userDrawn="1"/>
        </p:nvSpPr>
        <p:spPr bwMode="gray">
          <a:xfrm>
            <a:off x="-21946" y="-30748"/>
            <a:ext cx="9187891" cy="6241354"/>
          </a:xfrm>
          <a:custGeom>
            <a:avLst/>
            <a:gdLst>
              <a:gd name="connsiteX0" fmla="*/ 678689 w 9830004"/>
              <a:gd name="connsiteY0" fmla="*/ 458694 h 6676614"/>
              <a:gd name="connsiteX1" fmla="*/ 9822689 w 9830004"/>
              <a:gd name="connsiteY1" fmla="*/ 466009 h 6676614"/>
              <a:gd name="connsiteX2" fmla="*/ 9830004 w 9830004"/>
              <a:gd name="connsiteY2" fmla="*/ 5067270 h 6676614"/>
              <a:gd name="connsiteX3" fmla="*/ 671374 w 9830004"/>
              <a:gd name="connsiteY3" fmla="*/ 6676614 h 6676614"/>
              <a:gd name="connsiteX4" fmla="*/ 678689 w 9830004"/>
              <a:gd name="connsiteY4" fmla="*/ 458694 h 6676614"/>
              <a:gd name="connsiteX0" fmla="*/ 7315 w 9158630"/>
              <a:gd name="connsiteY0" fmla="*/ 458694 h 6676614"/>
              <a:gd name="connsiteX1" fmla="*/ 9151315 w 9158630"/>
              <a:gd name="connsiteY1" fmla="*/ 466009 h 6676614"/>
              <a:gd name="connsiteX2" fmla="*/ 9158630 w 9158630"/>
              <a:gd name="connsiteY2" fmla="*/ 5067270 h 6676614"/>
              <a:gd name="connsiteX3" fmla="*/ 0 w 9158630"/>
              <a:gd name="connsiteY3" fmla="*/ 6676614 h 6676614"/>
              <a:gd name="connsiteX4" fmla="*/ 7315 w 9158630"/>
              <a:gd name="connsiteY4" fmla="*/ 458694 h 6676614"/>
              <a:gd name="connsiteX0" fmla="*/ 7315 w 9158630"/>
              <a:gd name="connsiteY0" fmla="*/ 0 h 6217920"/>
              <a:gd name="connsiteX1" fmla="*/ 9151315 w 9158630"/>
              <a:gd name="connsiteY1" fmla="*/ 7315 h 6217920"/>
              <a:gd name="connsiteX2" fmla="*/ 9158630 w 9158630"/>
              <a:gd name="connsiteY2" fmla="*/ 4608576 h 6217920"/>
              <a:gd name="connsiteX3" fmla="*/ 0 w 9158630"/>
              <a:gd name="connsiteY3" fmla="*/ 6217920 h 6217920"/>
              <a:gd name="connsiteX4" fmla="*/ 7315 w 9158630"/>
              <a:gd name="connsiteY4" fmla="*/ 0 h 6217920"/>
              <a:gd name="connsiteX0" fmla="*/ 7315 w 9158630"/>
              <a:gd name="connsiteY0" fmla="*/ 0 h 6217920"/>
              <a:gd name="connsiteX1" fmla="*/ 9151315 w 9158630"/>
              <a:gd name="connsiteY1" fmla="*/ 7315 h 6217920"/>
              <a:gd name="connsiteX2" fmla="*/ 9158630 w 9158630"/>
              <a:gd name="connsiteY2" fmla="*/ 4608576 h 6217920"/>
              <a:gd name="connsiteX3" fmla="*/ 0 w 9158630"/>
              <a:gd name="connsiteY3" fmla="*/ 6217920 h 6217920"/>
              <a:gd name="connsiteX4" fmla="*/ 7315 w 9158630"/>
              <a:gd name="connsiteY4" fmla="*/ 0 h 6217920"/>
              <a:gd name="connsiteX0" fmla="*/ 7315 w 9158630"/>
              <a:gd name="connsiteY0" fmla="*/ 0 h 6217920"/>
              <a:gd name="connsiteX1" fmla="*/ 9151315 w 9158630"/>
              <a:gd name="connsiteY1" fmla="*/ 7315 h 6217920"/>
              <a:gd name="connsiteX2" fmla="*/ 9158630 w 9158630"/>
              <a:gd name="connsiteY2" fmla="*/ 4608576 h 6217920"/>
              <a:gd name="connsiteX3" fmla="*/ 0 w 9158630"/>
              <a:gd name="connsiteY3" fmla="*/ 6217920 h 6217920"/>
              <a:gd name="connsiteX4" fmla="*/ 7315 w 9158630"/>
              <a:gd name="connsiteY4" fmla="*/ 0 h 6217920"/>
              <a:gd name="connsiteX0" fmla="*/ 7315 w 9158630"/>
              <a:gd name="connsiteY0" fmla="*/ 11641 h 6210605"/>
              <a:gd name="connsiteX1" fmla="*/ 9151315 w 9158630"/>
              <a:gd name="connsiteY1" fmla="*/ 0 h 6210605"/>
              <a:gd name="connsiteX2" fmla="*/ 9158630 w 9158630"/>
              <a:gd name="connsiteY2" fmla="*/ 4601261 h 6210605"/>
              <a:gd name="connsiteX3" fmla="*/ 0 w 9158630"/>
              <a:gd name="connsiteY3" fmla="*/ 6210605 h 6210605"/>
              <a:gd name="connsiteX4" fmla="*/ 7315 w 9158630"/>
              <a:gd name="connsiteY4" fmla="*/ 11641 h 621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8630" h="6210605">
                <a:moveTo>
                  <a:pt x="7315" y="11641"/>
                </a:moveTo>
                <a:lnTo>
                  <a:pt x="9151315" y="0"/>
                </a:lnTo>
                <a:cubicBezTo>
                  <a:pt x="9153753" y="1533754"/>
                  <a:pt x="9156192" y="3067507"/>
                  <a:pt x="9158630" y="4601261"/>
                </a:cubicBezTo>
                <a:lnTo>
                  <a:pt x="0" y="6210605"/>
                </a:lnTo>
                <a:cubicBezTo>
                  <a:pt x="2438" y="4137965"/>
                  <a:pt x="4877" y="2084281"/>
                  <a:pt x="7315" y="11641"/>
                </a:cubicBezTo>
                <a:close/>
              </a:path>
            </a:pathLst>
          </a:cu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468313" y="1648999"/>
            <a:ext cx="8207375" cy="1275946"/>
          </a:xfrm>
        </p:spPr>
        <p:txBody>
          <a:bodyPr anchor="t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468313" y="2896255"/>
            <a:ext cx="8207375" cy="928789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00" y="5277600"/>
            <a:ext cx="2086540" cy="12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7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/>
          <p:cNvSpPr/>
          <p:nvPr userDrawn="1"/>
        </p:nvSpPr>
        <p:spPr bwMode="gray">
          <a:xfrm>
            <a:off x="-21946" y="-30748"/>
            <a:ext cx="9187891" cy="6241354"/>
          </a:xfrm>
          <a:custGeom>
            <a:avLst/>
            <a:gdLst>
              <a:gd name="connsiteX0" fmla="*/ 678689 w 9830004"/>
              <a:gd name="connsiteY0" fmla="*/ 458694 h 6676614"/>
              <a:gd name="connsiteX1" fmla="*/ 9822689 w 9830004"/>
              <a:gd name="connsiteY1" fmla="*/ 466009 h 6676614"/>
              <a:gd name="connsiteX2" fmla="*/ 9830004 w 9830004"/>
              <a:gd name="connsiteY2" fmla="*/ 5067270 h 6676614"/>
              <a:gd name="connsiteX3" fmla="*/ 671374 w 9830004"/>
              <a:gd name="connsiteY3" fmla="*/ 6676614 h 6676614"/>
              <a:gd name="connsiteX4" fmla="*/ 678689 w 9830004"/>
              <a:gd name="connsiteY4" fmla="*/ 458694 h 6676614"/>
              <a:gd name="connsiteX0" fmla="*/ 7315 w 9158630"/>
              <a:gd name="connsiteY0" fmla="*/ 458694 h 6676614"/>
              <a:gd name="connsiteX1" fmla="*/ 9151315 w 9158630"/>
              <a:gd name="connsiteY1" fmla="*/ 466009 h 6676614"/>
              <a:gd name="connsiteX2" fmla="*/ 9158630 w 9158630"/>
              <a:gd name="connsiteY2" fmla="*/ 5067270 h 6676614"/>
              <a:gd name="connsiteX3" fmla="*/ 0 w 9158630"/>
              <a:gd name="connsiteY3" fmla="*/ 6676614 h 6676614"/>
              <a:gd name="connsiteX4" fmla="*/ 7315 w 9158630"/>
              <a:gd name="connsiteY4" fmla="*/ 458694 h 6676614"/>
              <a:gd name="connsiteX0" fmla="*/ 7315 w 9158630"/>
              <a:gd name="connsiteY0" fmla="*/ 0 h 6217920"/>
              <a:gd name="connsiteX1" fmla="*/ 9151315 w 9158630"/>
              <a:gd name="connsiteY1" fmla="*/ 7315 h 6217920"/>
              <a:gd name="connsiteX2" fmla="*/ 9158630 w 9158630"/>
              <a:gd name="connsiteY2" fmla="*/ 4608576 h 6217920"/>
              <a:gd name="connsiteX3" fmla="*/ 0 w 9158630"/>
              <a:gd name="connsiteY3" fmla="*/ 6217920 h 6217920"/>
              <a:gd name="connsiteX4" fmla="*/ 7315 w 9158630"/>
              <a:gd name="connsiteY4" fmla="*/ 0 h 6217920"/>
              <a:gd name="connsiteX0" fmla="*/ 7315 w 9158630"/>
              <a:gd name="connsiteY0" fmla="*/ 0 h 6217920"/>
              <a:gd name="connsiteX1" fmla="*/ 9151315 w 9158630"/>
              <a:gd name="connsiteY1" fmla="*/ 7315 h 6217920"/>
              <a:gd name="connsiteX2" fmla="*/ 9158630 w 9158630"/>
              <a:gd name="connsiteY2" fmla="*/ 4608576 h 6217920"/>
              <a:gd name="connsiteX3" fmla="*/ 0 w 9158630"/>
              <a:gd name="connsiteY3" fmla="*/ 6217920 h 6217920"/>
              <a:gd name="connsiteX4" fmla="*/ 7315 w 9158630"/>
              <a:gd name="connsiteY4" fmla="*/ 0 h 6217920"/>
              <a:gd name="connsiteX0" fmla="*/ 7315 w 9158630"/>
              <a:gd name="connsiteY0" fmla="*/ 0 h 6217920"/>
              <a:gd name="connsiteX1" fmla="*/ 9151315 w 9158630"/>
              <a:gd name="connsiteY1" fmla="*/ 7315 h 6217920"/>
              <a:gd name="connsiteX2" fmla="*/ 9158630 w 9158630"/>
              <a:gd name="connsiteY2" fmla="*/ 4608576 h 6217920"/>
              <a:gd name="connsiteX3" fmla="*/ 0 w 9158630"/>
              <a:gd name="connsiteY3" fmla="*/ 6217920 h 6217920"/>
              <a:gd name="connsiteX4" fmla="*/ 7315 w 9158630"/>
              <a:gd name="connsiteY4" fmla="*/ 0 h 6217920"/>
              <a:gd name="connsiteX0" fmla="*/ 7315 w 9158630"/>
              <a:gd name="connsiteY0" fmla="*/ 11641 h 6210605"/>
              <a:gd name="connsiteX1" fmla="*/ 9151315 w 9158630"/>
              <a:gd name="connsiteY1" fmla="*/ 0 h 6210605"/>
              <a:gd name="connsiteX2" fmla="*/ 9158630 w 9158630"/>
              <a:gd name="connsiteY2" fmla="*/ 4601261 h 6210605"/>
              <a:gd name="connsiteX3" fmla="*/ 0 w 9158630"/>
              <a:gd name="connsiteY3" fmla="*/ 6210605 h 6210605"/>
              <a:gd name="connsiteX4" fmla="*/ 7315 w 9158630"/>
              <a:gd name="connsiteY4" fmla="*/ 11641 h 621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8630" h="6210605">
                <a:moveTo>
                  <a:pt x="7315" y="11641"/>
                </a:moveTo>
                <a:lnTo>
                  <a:pt x="9151315" y="0"/>
                </a:lnTo>
                <a:cubicBezTo>
                  <a:pt x="9153753" y="1533754"/>
                  <a:pt x="9156192" y="3067507"/>
                  <a:pt x="9158630" y="4601261"/>
                </a:cubicBezTo>
                <a:lnTo>
                  <a:pt x="0" y="6210605"/>
                </a:lnTo>
                <a:cubicBezTo>
                  <a:pt x="2438" y="4137965"/>
                  <a:pt x="4877" y="2084281"/>
                  <a:pt x="7315" y="11641"/>
                </a:cubicBezTo>
                <a:close/>
              </a:path>
            </a:pathLst>
          </a:custGeom>
          <a:solidFill>
            <a:srgbClr val="7F97B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468313" y="1648999"/>
            <a:ext cx="8207375" cy="1275946"/>
          </a:xfrm>
        </p:spPr>
        <p:txBody>
          <a:bodyPr anchor="t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468313" y="2896255"/>
            <a:ext cx="8207375" cy="928789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00" y="5277600"/>
            <a:ext cx="2086540" cy="12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9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533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68312" y="1960723"/>
            <a:ext cx="4751760" cy="427659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gray">
          <a:xfrm>
            <a:off x="5404977" y="2060575"/>
            <a:ext cx="3275013" cy="2988605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186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45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01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gray">
          <a:xfrm>
            <a:off x="0" y="1736725"/>
            <a:ext cx="9144000" cy="4679950"/>
          </a:xfrm>
          <a:prstGeom prst="rect">
            <a:avLst/>
          </a:prstGeom>
          <a:solidFill>
            <a:srgbClr val="F2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68313" y="548680"/>
            <a:ext cx="5975895" cy="9147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68312" y="1960723"/>
            <a:ext cx="8207376" cy="42765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 bwMode="gray">
          <a:xfrm>
            <a:off x="468312" y="6496655"/>
            <a:ext cx="2951559" cy="26161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r>
              <a:rPr lang="de-DE" sz="1100" b="1" dirty="0" smtClean="0">
                <a:solidFill>
                  <a:schemeClr val="tx1"/>
                </a:solidFill>
              </a:rPr>
              <a:t>Schleswig-Holstein.</a:t>
            </a:r>
            <a:r>
              <a:rPr lang="de-DE" sz="1100" dirty="0" smtClean="0">
                <a:solidFill>
                  <a:schemeClr val="tx1"/>
                </a:solidFill>
              </a:rPr>
              <a:t> Der echte Norden.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 bwMode="gray">
          <a:xfrm>
            <a:off x="7956376" y="6496655"/>
            <a:ext cx="719312" cy="26161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algn="r"/>
            <a:fld id="{F9AB9677-A9BE-4458-9A0E-236B5D443DAA}" type="slidenum">
              <a:rPr lang="de-DE" sz="1100" b="1" smtClean="0">
                <a:solidFill>
                  <a:schemeClr val="tx1"/>
                </a:solidFill>
              </a:rPr>
              <a:pPr algn="r"/>
              <a:t>‹Nr.›</a:t>
            </a:fld>
            <a:endParaRPr lang="de-DE" sz="1100" dirty="0">
              <a:solidFill>
                <a:schemeClr val="tx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64" y="331200"/>
            <a:ext cx="2086540" cy="12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7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6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914400" rtl="0" eaLnBrk="1" latinLnBrk="0" hangingPunct="1">
        <a:lnSpc>
          <a:spcPct val="135000"/>
        </a:lnSpc>
        <a:spcBef>
          <a:spcPts val="0"/>
        </a:spcBef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123825" algn="l" defTabSz="914400" rtl="0" eaLnBrk="1" latinLnBrk="0" hangingPunct="1">
        <a:lnSpc>
          <a:spcPct val="135000"/>
        </a:lnSpc>
        <a:spcBef>
          <a:spcPts val="0"/>
        </a:spcBef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9575" indent="-142875" algn="l" defTabSz="914400" rtl="0" eaLnBrk="1" latinLnBrk="0" hangingPunct="1">
        <a:lnSpc>
          <a:spcPct val="135000"/>
        </a:lnSpc>
        <a:spcBef>
          <a:spcPts val="0"/>
        </a:spcBef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49225" algn="l" defTabSz="914400" rtl="0" eaLnBrk="1" latinLnBrk="0" hangingPunct="1">
        <a:lnSpc>
          <a:spcPct val="135000"/>
        </a:lnSpc>
        <a:spcBef>
          <a:spcPts val="0"/>
        </a:spcBef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76275" indent="-133350" algn="l" defTabSz="914400" rtl="0" eaLnBrk="1" latinLnBrk="0" hangingPunct="1">
        <a:lnSpc>
          <a:spcPct val="135000"/>
        </a:lnSpc>
        <a:spcBef>
          <a:spcPts val="0"/>
        </a:spcBef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Schleswig-Holstein</a:t>
            </a:r>
            <a:br>
              <a:rPr lang="de-DE" dirty="0" smtClean="0"/>
            </a:br>
            <a:r>
              <a:rPr lang="de-DE" b="0" dirty="0" smtClean="0"/>
              <a:t>Der echte Norden</a:t>
            </a:r>
            <a:endParaRPr lang="de-DE" b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Landesamt für soziale Dienste</a:t>
            </a:r>
          </a:p>
          <a:p>
            <a:r>
              <a:rPr lang="de-DE" dirty="0" smtClean="0"/>
              <a:t>Abt. Gesundheits- und Verbraucherschutz  </a:t>
            </a:r>
          </a:p>
          <a:p>
            <a:r>
              <a:rPr lang="de-DE" dirty="0" smtClean="0"/>
              <a:t>Medizinprodukteüberwachung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sz="1400" dirty="0" smtClean="0"/>
              <a:t>Referenten: Bettina Buchholz / Gerda Leutner</a:t>
            </a:r>
          </a:p>
          <a:p>
            <a:r>
              <a:rPr lang="de-DE" sz="1400" dirty="0" smtClean="0"/>
              <a:t>17. ZSVA Hygieneforum </a:t>
            </a:r>
            <a:r>
              <a:rPr lang="de-DE" sz="1400" dirty="0" err="1" smtClean="0"/>
              <a:t>Damp</a:t>
            </a:r>
            <a:r>
              <a:rPr lang="de-DE" sz="1400" dirty="0" smtClean="0"/>
              <a:t> </a:t>
            </a:r>
          </a:p>
          <a:p>
            <a:endParaRPr lang="de-DE" sz="1400" dirty="0"/>
          </a:p>
          <a:p>
            <a:endParaRPr lang="de-DE" sz="1400" dirty="0" smtClean="0"/>
          </a:p>
          <a:p>
            <a:r>
              <a:rPr lang="de-DE" sz="800" dirty="0" smtClean="0"/>
              <a:t>28.10.2017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88813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Nachteile einer angekündigten Begehung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772816"/>
            <a:ext cx="5688632" cy="4276590"/>
          </a:xfrm>
        </p:spPr>
        <p:txBody>
          <a:bodyPr/>
          <a:lstStyle/>
          <a:p>
            <a:endParaRPr lang="de-DE" dirty="0" smtClean="0"/>
          </a:p>
          <a:p>
            <a:r>
              <a:rPr lang="de-DE" sz="1800" dirty="0">
                <a:solidFill>
                  <a:schemeClr val="tx2"/>
                </a:solidFill>
              </a:rPr>
              <a:t>Klinik ist auf die Begehung vorbereitet und stellt sich besonders gut dar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Somit spiegelt sich durch eine angekündigte Begehung nie das Alltagsgeschäft wieder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Wirkliche Defizite werden so nicht abgebildet</a:t>
            </a:r>
          </a:p>
        </p:txBody>
      </p:sp>
    </p:spTree>
    <p:extLst>
      <p:ext uri="{BB962C8B-B14F-4D97-AF65-F5344CB8AC3E}">
        <p14:creationId xmlns:p14="http://schemas.microsoft.com/office/powerpoint/2010/main" val="40244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Schreck in der Morgenstunde</a:t>
            </a:r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7779" r="3327" b="25419"/>
          <a:stretch/>
        </p:blipFill>
        <p:spPr bwMode="auto">
          <a:xfrm>
            <a:off x="539552" y="1641560"/>
            <a:ext cx="6768752" cy="477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</a:t>
            </a:r>
            <a:r>
              <a:rPr lang="de-DE" dirty="0"/>
              <a:t>Ablauf einer unangekündigten Inspektion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960723"/>
            <a:ext cx="6984008" cy="4276590"/>
          </a:xfrm>
        </p:spPr>
        <p:txBody>
          <a:bodyPr/>
          <a:lstStyle/>
          <a:p>
            <a:r>
              <a:rPr lang="de-DE" sz="1800" dirty="0">
                <a:solidFill>
                  <a:schemeClr val="tx2"/>
                </a:solidFill>
              </a:rPr>
              <a:t>Inspektorenteam findet sich unangekündigt in dem zu überwachenden Bereich ein</a:t>
            </a: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Verantwortliche der Klinik werden durch die Bereichsleitung benachrichtigt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Prozesse zur Aufbereitung werden begutachtet</a:t>
            </a: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Unterlagen werden vor Ort eingesehen oder schriftlich nachgefordert</a:t>
            </a:r>
          </a:p>
        </p:txBody>
      </p:sp>
    </p:spTree>
    <p:extLst>
      <p:ext uri="{BB962C8B-B14F-4D97-AF65-F5344CB8AC3E}">
        <p14:creationId xmlns:p14="http://schemas.microsoft.com/office/powerpoint/2010/main" val="2184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Vorteile einer unangekündigten Begehung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Abbildung der realen Situation in den begangenen Bereichen</a:t>
            </a:r>
          </a:p>
          <a:p>
            <a:endParaRPr lang="de-DE" dirty="0"/>
          </a:p>
          <a:p>
            <a:r>
              <a:rPr lang="de-DE" dirty="0" smtClean="0"/>
              <a:t>„Betriebsblindheit“ wird sichtbar gemacht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	</a:t>
            </a:r>
          </a:p>
          <a:p>
            <a:pPr marL="0" indent="0">
              <a:buNone/>
            </a:pPr>
            <a:r>
              <a:rPr lang="de-DE" sz="2000" b="1" dirty="0"/>
              <a:t>	</a:t>
            </a:r>
            <a:r>
              <a:rPr lang="de-DE" sz="2000" b="1" dirty="0" smtClean="0"/>
              <a:t>Dadurch </a:t>
            </a:r>
            <a:r>
              <a:rPr lang="de-DE" sz="2000" b="1" dirty="0"/>
              <a:t>erhöhter Personal- und Patientenschutz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33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Nachteile einer unangekündigten Begehung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Stress für alle Beteiligten (Inspektoren und Betreiber)</a:t>
            </a:r>
            <a:endParaRPr lang="de-DE" dirty="0"/>
          </a:p>
          <a:p>
            <a:r>
              <a:rPr lang="de-DE" dirty="0" smtClean="0"/>
              <a:t>Verzögerungen im Arbeitsablauf der inspizierten Bereiche</a:t>
            </a:r>
          </a:p>
          <a:p>
            <a:r>
              <a:rPr lang="de-DE" dirty="0" smtClean="0"/>
              <a:t>Möglicherweise fehlende Ansprechpartner vor Ort</a:t>
            </a:r>
          </a:p>
          <a:p>
            <a:r>
              <a:rPr lang="de-DE" dirty="0" smtClean="0"/>
              <a:t>Größerer Aufwand in der Nachbereitung der Inspektion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27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548680"/>
            <a:ext cx="6191919" cy="914730"/>
          </a:xfrm>
        </p:spPr>
        <p:txBody>
          <a:bodyPr/>
          <a:lstStyle/>
          <a:p>
            <a:r>
              <a:rPr lang="de-DE" dirty="0" smtClean="0"/>
              <a:t>4</a:t>
            </a:r>
            <a:r>
              <a:rPr lang="de-DE" dirty="0"/>
              <a:t>. </a:t>
            </a:r>
            <a:r>
              <a:rPr lang="de-DE" dirty="0" smtClean="0"/>
              <a:t>Ergebnisse </a:t>
            </a:r>
            <a:r>
              <a:rPr lang="de-DE" dirty="0"/>
              <a:t>aus den </a:t>
            </a:r>
            <a:r>
              <a:rPr lang="de-DE" dirty="0" smtClean="0"/>
              <a:t>unangekündigten</a:t>
            </a:r>
            <a:br>
              <a:rPr lang="de-DE" dirty="0" smtClean="0"/>
            </a:b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/>
              <a:t>Überwachungen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2060848"/>
            <a:ext cx="7200800" cy="4276590"/>
          </a:xfrm>
        </p:spPr>
        <p:txBody>
          <a:bodyPr/>
          <a:lstStyle/>
          <a:p>
            <a:endParaRPr lang="de-DE" dirty="0" smtClean="0"/>
          </a:p>
          <a:p>
            <a:r>
              <a:rPr lang="de-DE" sz="1800" dirty="0">
                <a:solidFill>
                  <a:schemeClr val="tx2"/>
                </a:solidFill>
              </a:rPr>
              <a:t>Seit September 2016 Durchführung von unangekündigten Krankenhausbegehung in bisher 17 Kliniken (überwiegend Kliniken der Maximalversorgung)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In vier Kliniken wurden in diesem Zeitraum auch bereits unangekündigte Nachbegehungen durchgeführt</a:t>
            </a:r>
          </a:p>
        </p:txBody>
      </p:sp>
    </p:spTree>
    <p:extLst>
      <p:ext uri="{BB962C8B-B14F-4D97-AF65-F5344CB8AC3E}">
        <p14:creationId xmlns:p14="http://schemas.microsoft.com/office/powerpoint/2010/main" val="38694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Begehungsbereiche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960723"/>
            <a:ext cx="7848104" cy="4276590"/>
          </a:xfrm>
        </p:spPr>
        <p:txBody>
          <a:bodyPr/>
          <a:lstStyle/>
          <a:p>
            <a:r>
              <a:rPr lang="de-DE" sz="1800" dirty="0">
                <a:solidFill>
                  <a:schemeClr val="tx2"/>
                </a:solidFill>
              </a:rPr>
              <a:t>Zentrale </a:t>
            </a:r>
            <a:r>
              <a:rPr lang="de-DE" sz="1800" dirty="0" err="1">
                <a:solidFill>
                  <a:schemeClr val="tx2"/>
                </a:solidFill>
              </a:rPr>
              <a:t>Sterilgut</a:t>
            </a:r>
            <a:r>
              <a:rPr lang="de-DE" sz="1800" dirty="0">
                <a:solidFill>
                  <a:schemeClr val="tx2"/>
                </a:solidFill>
              </a:rPr>
              <a:t>-Versorgungsabteilungen (</a:t>
            </a:r>
            <a:r>
              <a:rPr lang="de-DE" sz="1800" dirty="0" err="1">
                <a:solidFill>
                  <a:schemeClr val="tx2"/>
                </a:solidFill>
              </a:rPr>
              <a:t>ZSVA’en</a:t>
            </a:r>
            <a:r>
              <a:rPr lang="de-DE" sz="1800" dirty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 err="1">
                <a:solidFill>
                  <a:schemeClr val="tx2"/>
                </a:solidFill>
              </a:rPr>
              <a:t>Endoskopieabteilungen</a:t>
            </a:r>
            <a:endParaRPr lang="de-DE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OP-Bereiche</a:t>
            </a: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Intensivstationen, Schlaflabore, etc.</a:t>
            </a:r>
          </a:p>
        </p:txBody>
      </p:sp>
    </p:spTree>
    <p:extLst>
      <p:ext uri="{BB962C8B-B14F-4D97-AF65-F5344CB8AC3E}">
        <p14:creationId xmlns:p14="http://schemas.microsoft.com/office/powerpoint/2010/main" val="48158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Hauptsächliche Mängel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960723"/>
            <a:ext cx="7488064" cy="4276590"/>
          </a:xfrm>
        </p:spPr>
        <p:txBody>
          <a:bodyPr/>
          <a:lstStyle/>
          <a:p>
            <a:endParaRPr lang="de-DE" dirty="0" smtClean="0"/>
          </a:p>
          <a:p>
            <a:r>
              <a:rPr lang="de-DE" sz="1800" dirty="0" smtClean="0">
                <a:solidFill>
                  <a:schemeClr val="tx2"/>
                </a:solidFill>
              </a:rPr>
              <a:t>Personalsituation </a:t>
            </a:r>
            <a:r>
              <a:rPr lang="de-DE" sz="1800" dirty="0">
                <a:solidFill>
                  <a:schemeClr val="tx2"/>
                </a:solidFill>
              </a:rPr>
              <a:t>in den Aufbereitungseinheiten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Aufbereitungsprozesse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Zustand von Geräten und Instrumenten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Räumlichkeiten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Sonstiges/ Medizintechnik</a:t>
            </a:r>
          </a:p>
        </p:txBody>
      </p:sp>
    </p:spTree>
    <p:extLst>
      <p:ext uri="{BB962C8B-B14F-4D97-AF65-F5344CB8AC3E}">
        <p14:creationId xmlns:p14="http://schemas.microsoft.com/office/powerpoint/2010/main" val="39836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Personal in den Aufbereitungseinheiten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988840"/>
            <a:ext cx="7920880" cy="4276590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zu wenig, teilweise schlecht geschultes Personal, teilweise Einsatz von Leiharbeitern ohne einrichtungsspezifische Kenntnisse (in </a:t>
            </a:r>
            <a:r>
              <a:rPr lang="de-DE" sz="1800" b="1" dirty="0">
                <a:solidFill>
                  <a:schemeClr val="tx2"/>
                </a:solidFill>
              </a:rPr>
              <a:t>56 %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lvl="0"/>
            <a:endParaRPr lang="de-DE" sz="1800" dirty="0">
              <a:solidFill>
                <a:schemeClr val="tx2"/>
              </a:solidFill>
            </a:endParaRPr>
          </a:p>
          <a:p>
            <a:pPr lvl="0"/>
            <a:r>
              <a:rPr lang="de-DE" sz="1800" dirty="0">
                <a:solidFill>
                  <a:schemeClr val="tx2"/>
                </a:solidFill>
              </a:rPr>
              <a:t>Mitarbeiter verfügen nicht über ausreichende Qualifikationen (in </a:t>
            </a:r>
            <a:r>
              <a:rPr lang="de-DE" sz="1800" b="1" dirty="0">
                <a:solidFill>
                  <a:schemeClr val="tx2"/>
                </a:solidFill>
              </a:rPr>
              <a:t>44 %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marL="0" lv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teilweise fehlende Stellvertreter- und Schichtleitungsregelungen (in </a:t>
            </a:r>
            <a:r>
              <a:rPr lang="de-DE" sz="1800" b="1" dirty="0">
                <a:solidFill>
                  <a:schemeClr val="tx2"/>
                </a:solidFill>
              </a:rPr>
              <a:t>25 %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lvl="0"/>
            <a:endParaRPr lang="de-DE" sz="1800" dirty="0">
              <a:solidFill>
                <a:schemeClr val="tx2"/>
              </a:solidFill>
            </a:endParaRPr>
          </a:p>
          <a:p>
            <a:pPr lvl="0"/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55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Aufbereitungsprozesse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00808"/>
            <a:ext cx="6912000" cy="4536505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Validierungen von Aufbereitungsprozessen </a:t>
            </a:r>
            <a:r>
              <a:rPr lang="de-DE" sz="1800" dirty="0" smtClean="0">
                <a:solidFill>
                  <a:schemeClr val="tx2"/>
                </a:solidFill>
              </a:rPr>
              <a:t>(auch </a:t>
            </a:r>
            <a:r>
              <a:rPr lang="de-DE" sz="1800" dirty="0">
                <a:solidFill>
                  <a:schemeClr val="tx2"/>
                </a:solidFill>
              </a:rPr>
              <a:t>die teilweise manuelle Aufbereitung semikritischer </a:t>
            </a:r>
            <a:r>
              <a:rPr lang="de-DE" sz="1800" dirty="0" smtClean="0">
                <a:solidFill>
                  <a:schemeClr val="tx2"/>
                </a:solidFill>
              </a:rPr>
              <a:t>MP) </a:t>
            </a:r>
            <a:r>
              <a:rPr lang="de-DE" sz="1800" dirty="0">
                <a:solidFill>
                  <a:schemeClr val="tx2"/>
                </a:solidFill>
              </a:rPr>
              <a:t>wurden unzureichend oder gar nicht </a:t>
            </a:r>
            <a:r>
              <a:rPr lang="de-DE" sz="1800" dirty="0" smtClean="0">
                <a:solidFill>
                  <a:schemeClr val="tx2"/>
                </a:solidFill>
              </a:rPr>
              <a:t>durchgeführt (</a:t>
            </a:r>
            <a:r>
              <a:rPr lang="de-DE" sz="1800" dirty="0">
                <a:solidFill>
                  <a:schemeClr val="tx2"/>
                </a:solidFill>
              </a:rPr>
              <a:t>in </a:t>
            </a:r>
            <a:r>
              <a:rPr lang="de-DE" sz="1800" b="1" dirty="0">
                <a:solidFill>
                  <a:schemeClr val="tx2"/>
                </a:solidFill>
              </a:rPr>
              <a:t>38 %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lvl="0"/>
            <a:r>
              <a:rPr lang="de-DE" sz="1800" dirty="0" smtClean="0">
                <a:solidFill>
                  <a:schemeClr val="tx2"/>
                </a:solidFill>
              </a:rPr>
              <a:t>Validierungsberichte </a:t>
            </a:r>
            <a:r>
              <a:rPr lang="de-DE" sz="1800" dirty="0">
                <a:solidFill>
                  <a:schemeClr val="tx2"/>
                </a:solidFill>
              </a:rPr>
              <a:t>lagen nicht vor oder waren unzureichend (in </a:t>
            </a:r>
            <a:r>
              <a:rPr lang="de-DE" sz="1800" b="1" dirty="0">
                <a:solidFill>
                  <a:schemeClr val="tx2"/>
                </a:solidFill>
              </a:rPr>
              <a:t>69 %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r>
              <a:rPr lang="de-DE" sz="1800" dirty="0" smtClean="0">
                <a:solidFill>
                  <a:schemeClr val="tx2"/>
                </a:solidFill>
              </a:rPr>
              <a:t>Auswahl </a:t>
            </a:r>
            <a:r>
              <a:rPr lang="de-DE" sz="1800" dirty="0">
                <a:solidFill>
                  <a:schemeClr val="tx2"/>
                </a:solidFill>
              </a:rPr>
              <a:t>für das </a:t>
            </a:r>
            <a:r>
              <a:rPr lang="de-DE" sz="1800" dirty="0" err="1">
                <a:solidFill>
                  <a:schemeClr val="tx2"/>
                </a:solidFill>
              </a:rPr>
              <a:t>Worst</a:t>
            </a:r>
            <a:r>
              <a:rPr lang="de-DE" sz="1800" dirty="0">
                <a:solidFill>
                  <a:schemeClr val="tx2"/>
                </a:solidFill>
              </a:rPr>
              <a:t>-Case-Szenario entsprach nicht der vorgefundenen Aufbereitungssituation (in </a:t>
            </a:r>
            <a:r>
              <a:rPr lang="de-DE" sz="1800" b="1" dirty="0">
                <a:solidFill>
                  <a:schemeClr val="tx2"/>
                </a:solidFill>
              </a:rPr>
              <a:t>50 %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lvl="0"/>
            <a:r>
              <a:rPr lang="de-DE" sz="1800" dirty="0" smtClean="0">
                <a:solidFill>
                  <a:schemeClr val="tx2"/>
                </a:solidFill>
              </a:rPr>
              <a:t>Vorgaben </a:t>
            </a:r>
            <a:r>
              <a:rPr lang="de-DE" sz="1800" dirty="0">
                <a:solidFill>
                  <a:schemeClr val="tx2"/>
                </a:solidFill>
              </a:rPr>
              <a:t>der </a:t>
            </a:r>
            <a:r>
              <a:rPr lang="de-DE" sz="1800" dirty="0" err="1">
                <a:solidFill>
                  <a:schemeClr val="tx2"/>
                </a:solidFill>
              </a:rPr>
              <a:t>Validierer</a:t>
            </a:r>
            <a:r>
              <a:rPr lang="de-DE" sz="1800" dirty="0">
                <a:solidFill>
                  <a:schemeClr val="tx2"/>
                </a:solidFill>
              </a:rPr>
              <a:t> wurden durch die Aufbereitungseinheit nicht vollumfänglich berücksichtigt (z.B. fehlende Durchführung von Routinekontrollen in </a:t>
            </a:r>
            <a:r>
              <a:rPr lang="de-DE" sz="1800" b="1" dirty="0">
                <a:solidFill>
                  <a:schemeClr val="tx2"/>
                </a:solidFill>
              </a:rPr>
              <a:t>50%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pPr lvl="0"/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473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207375" cy="4176464"/>
          </a:xfrm>
        </p:spPr>
        <p:txBody>
          <a:bodyPr/>
          <a:lstStyle/>
          <a:p>
            <a:r>
              <a:rPr lang="de-DE" sz="3600" b="1" u="sng" dirty="0" smtClean="0">
                <a:solidFill>
                  <a:schemeClr val="tx2"/>
                </a:solidFill>
              </a:rPr>
              <a:t>Erfahrungsbericht unangekündigter Überwachungen von </a:t>
            </a:r>
            <a:r>
              <a:rPr lang="de-DE" sz="3600" b="1" u="sng" dirty="0" err="1" smtClean="0">
                <a:solidFill>
                  <a:schemeClr val="tx2"/>
                </a:solidFill>
              </a:rPr>
              <a:t>ZSVA‘en</a:t>
            </a:r>
            <a:r>
              <a:rPr lang="de-DE" sz="3600" b="1" u="sng" dirty="0" smtClean="0">
                <a:solidFill>
                  <a:schemeClr val="tx2"/>
                </a:solidFill>
              </a:rPr>
              <a:t> in SH</a:t>
            </a:r>
          </a:p>
          <a:p>
            <a:r>
              <a:rPr lang="de-DE" sz="3600" b="1" u="sng" dirty="0" smtClean="0">
                <a:solidFill>
                  <a:schemeClr val="tx2"/>
                </a:solidFill>
              </a:rPr>
              <a:t>Inhaltsübersicht</a:t>
            </a:r>
          </a:p>
          <a:p>
            <a:endParaRPr lang="de-DE" sz="3600" b="1" u="sng" dirty="0" smtClean="0">
              <a:solidFill>
                <a:schemeClr val="tx2"/>
              </a:solidFill>
            </a:endParaRPr>
          </a:p>
          <a:p>
            <a:pPr marL="457200" indent="-457200">
              <a:buAutoNum type="arabicPeriod"/>
            </a:pPr>
            <a:r>
              <a:rPr lang="de-DE" b="1" dirty="0" smtClean="0">
                <a:solidFill>
                  <a:schemeClr val="tx2"/>
                </a:solidFill>
              </a:rPr>
              <a:t>Organisation </a:t>
            </a:r>
            <a:r>
              <a:rPr lang="de-DE" b="1" dirty="0">
                <a:solidFill>
                  <a:schemeClr val="tx2"/>
                </a:solidFill>
              </a:rPr>
              <a:t>des </a:t>
            </a:r>
            <a:r>
              <a:rPr lang="de-DE" b="1" dirty="0" smtClean="0">
                <a:solidFill>
                  <a:schemeClr val="tx2"/>
                </a:solidFill>
              </a:rPr>
              <a:t>Landesamtes </a:t>
            </a:r>
            <a:r>
              <a:rPr lang="de-DE" b="1" dirty="0">
                <a:solidFill>
                  <a:schemeClr val="tx2"/>
                </a:solidFill>
              </a:rPr>
              <a:t>und der </a:t>
            </a:r>
            <a:endParaRPr lang="de-DE" b="1" dirty="0" smtClean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smtClean="0">
                <a:solidFill>
                  <a:schemeClr val="tx2"/>
                </a:solidFill>
              </a:rPr>
              <a:t>     Medizinprodukteüberwachung </a:t>
            </a:r>
            <a:r>
              <a:rPr lang="de-DE" b="1" dirty="0">
                <a:solidFill>
                  <a:schemeClr val="tx2"/>
                </a:solidFill>
              </a:rPr>
              <a:t>in </a:t>
            </a:r>
            <a:r>
              <a:rPr lang="de-DE" b="1" dirty="0" smtClean="0">
                <a:solidFill>
                  <a:schemeClr val="tx2"/>
                </a:solidFill>
              </a:rPr>
              <a:t>SH</a:t>
            </a:r>
            <a:endParaRPr lang="de-DE" b="1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2. </a:t>
            </a:r>
            <a:r>
              <a:rPr lang="de-DE" b="1" dirty="0" smtClean="0">
                <a:solidFill>
                  <a:schemeClr val="tx2"/>
                </a:solidFill>
              </a:rPr>
              <a:t>  Ablauf einer angekündigten Inspektion </a:t>
            </a:r>
          </a:p>
          <a:p>
            <a:r>
              <a:rPr lang="de-DE" b="1" dirty="0" smtClean="0">
                <a:solidFill>
                  <a:schemeClr val="tx2"/>
                </a:solidFill>
              </a:rPr>
              <a:t>3.   Ablauf einer unangekündigten Inspektion</a:t>
            </a:r>
          </a:p>
          <a:p>
            <a:r>
              <a:rPr lang="de-DE" b="1" dirty="0" smtClean="0">
                <a:solidFill>
                  <a:schemeClr val="tx2"/>
                </a:solidFill>
              </a:rPr>
              <a:t>4</a:t>
            </a:r>
            <a:r>
              <a:rPr lang="de-DE" b="1" dirty="0">
                <a:solidFill>
                  <a:schemeClr val="tx2"/>
                </a:solidFill>
              </a:rPr>
              <a:t>. </a:t>
            </a:r>
            <a:r>
              <a:rPr lang="de-DE" b="1" dirty="0" smtClean="0">
                <a:solidFill>
                  <a:schemeClr val="tx2"/>
                </a:solidFill>
              </a:rPr>
              <a:t>  Ergebnisse aus den unangekündigten Überwachungen</a:t>
            </a:r>
          </a:p>
          <a:p>
            <a:r>
              <a:rPr lang="de-DE" b="1" dirty="0" smtClean="0">
                <a:solidFill>
                  <a:schemeClr val="tx2"/>
                </a:solidFill>
              </a:rPr>
              <a:t>5.   Fazit</a:t>
            </a:r>
            <a:endParaRPr lang="de-DE" b="1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Aufbereitungsprozesse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7632080" cy="4464497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Instrumente wurden für die Aufbereitung nicht ausreichend auseinandergebaut (in </a:t>
            </a:r>
            <a:r>
              <a:rPr lang="de-DE" sz="1800" b="1" dirty="0">
                <a:solidFill>
                  <a:schemeClr val="tx2"/>
                </a:solidFill>
              </a:rPr>
              <a:t>38%</a:t>
            </a:r>
            <a:r>
              <a:rPr lang="de-DE" sz="1800" dirty="0">
                <a:solidFill>
                  <a:schemeClr val="tx2"/>
                </a:solidFill>
              </a:rPr>
              <a:t> der begangenen Einrichtungen) 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pPr lvl="0"/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" y="2689245"/>
            <a:ext cx="581658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1385" r="11748" b="11307"/>
          <a:stretch/>
        </p:blipFill>
        <p:spPr bwMode="auto">
          <a:xfrm>
            <a:off x="6241370" y="2689245"/>
            <a:ext cx="2200198" cy="406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6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Aufbereitungsprozesse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628800"/>
            <a:ext cx="7992120" cy="4752528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Instrumente wurden während des Aufbereitungsprozesses aufgrund mangelhafter Platzierung oder Adaption von </a:t>
            </a:r>
            <a:r>
              <a:rPr lang="de-DE" sz="1800" dirty="0" err="1">
                <a:solidFill>
                  <a:schemeClr val="tx2"/>
                </a:solidFill>
              </a:rPr>
              <a:t>Lumeninstrumenten</a:t>
            </a:r>
            <a:r>
              <a:rPr lang="de-DE" sz="1800" dirty="0">
                <a:solidFill>
                  <a:schemeClr val="tx2"/>
                </a:solidFill>
              </a:rPr>
              <a:t> nicht ausreichend gespült (in </a:t>
            </a:r>
            <a:r>
              <a:rPr lang="de-DE" sz="1800" b="1" dirty="0">
                <a:solidFill>
                  <a:schemeClr val="tx2"/>
                </a:solidFill>
              </a:rPr>
              <a:t>56 %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marL="0" lvl="0" indent="0">
              <a:buNone/>
            </a:pPr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1026" name="Picture 2" descr="G:\Dezernate\Dezernat33\Medizinproduktüberwachung\Überwachung Betreiber\Betreiber nach Kreisen\Betreiber IZ\Krankenhäuser\Krankenhaus - Itzehoe\unangekündigte Begehung 2016\Begehung Okt2016\Bilder Begehung 20161027\P10003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r="-7866" b="15040"/>
          <a:stretch/>
        </p:blipFill>
        <p:spPr bwMode="auto">
          <a:xfrm>
            <a:off x="395536" y="2996952"/>
            <a:ext cx="7867238" cy="3459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43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ezernate\Dezernat33\Medizinproduktüberwachung\Überwachung Betreiber\Betreiber nach Kreisen\Betreiber HL\Krankenhäuser\Sana Kliniken\Begehung 2017\20170502 Inspektion Bilder ZSVA\reiner Bereich\SAM_75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-2583" r="9073" b="14946"/>
          <a:stretch/>
        </p:blipFill>
        <p:spPr bwMode="auto">
          <a:xfrm>
            <a:off x="395536" y="908720"/>
            <a:ext cx="8424936" cy="582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2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ezernate\Dezernat33\Medizinproduktüberwachung\Überwachung Betreiber\Betreiber nach Kreisen\Betreiber HL\Krankenhäuser\UKSH-Campus Lübeck\ZSVA\Begehungen 2017\Begehung 16.03.2017\20170316_Bilder Nachbegehung\ZSVA reine Seite\SAM_69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r="5019" b="17858"/>
          <a:stretch/>
        </p:blipFill>
        <p:spPr bwMode="auto">
          <a:xfrm>
            <a:off x="179512" y="1196753"/>
            <a:ext cx="871412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7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ezernate\Dezernat33\Medizinproduktüberwachung\Überwachung Betreiber\Betreiber nach Kreisen\Betreiber HL\Krankenhäuser\UKSH-Campus Lübeck\ZSVA\Begehungen 2017\Begehung 16.03.2017\20170316_Bilder Nachbegehung\ZSVA reine Seite\SAM_69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7" t="7601" r="6157" b="7601"/>
          <a:stretch/>
        </p:blipFill>
        <p:spPr bwMode="auto">
          <a:xfrm>
            <a:off x="395536" y="1052736"/>
            <a:ext cx="8532440" cy="5426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9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ezernate\Dezernat33\Medizinproduktüberwachung\Überwachung Betreiber\Betreiber nach Kreisen\Betreiber NMS\Krankenhäuser\FEK\Begehung 2016\Bilder_20161025\Kamera 1\P100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9208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Aufbereitungsprozesse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772816"/>
            <a:ext cx="8064896" cy="4608512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In den Aufbereitungseinheiten fehlten die Kenntnis der Herstellervorgaben zur Aufbereitung spezieller Instrumente (in </a:t>
            </a:r>
            <a:r>
              <a:rPr lang="de-DE" sz="1800" b="1" dirty="0">
                <a:solidFill>
                  <a:schemeClr val="tx2"/>
                </a:solidFill>
              </a:rPr>
              <a:t>69 %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4" name="Picture 2" descr="G:\Dezernate\Dezernat33\Medizinproduktüberwachung\Überwachung Betreiber\Betreiber nach Kreisen\Betreiber HL\Krankenhäuser\UKSH-Campus Lübeck\ZSVA\Begehungen 2016\Begehung 01.09.16\Bilder Begehung\SAM_06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" r="8166" b="10073"/>
          <a:stretch/>
        </p:blipFill>
        <p:spPr bwMode="auto">
          <a:xfrm>
            <a:off x="1835696" y="2812774"/>
            <a:ext cx="5616624" cy="371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6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ezernate\Dezernat33\Medizinproduktüberwachung\Überwachung Betreiber\Betreiber nach Kreisen\Betreiber HL\Krankenhäuser\UKSH-Campus Lübeck\ZSVA\Begehungen 2017\Begehung 16.03.2017\20170316_Bilder Nachbegehung\ZSVA reine Seite\SAM_69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 b="14345"/>
          <a:stretch/>
        </p:blipFill>
        <p:spPr bwMode="auto">
          <a:xfrm>
            <a:off x="395536" y="1412776"/>
            <a:ext cx="8473991" cy="451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8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r="5536" b="6592"/>
          <a:stretch/>
        </p:blipFill>
        <p:spPr bwMode="auto">
          <a:xfrm>
            <a:off x="323528" y="2003899"/>
            <a:ext cx="8548098" cy="41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6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Aufbereitungsprozesse /Herstellerangaben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988840"/>
            <a:ext cx="5256584" cy="427659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Häufiger konnte festgestellt werden, dass die </a:t>
            </a:r>
            <a:r>
              <a:rPr lang="de-DE" sz="1800" dirty="0" smtClean="0">
                <a:solidFill>
                  <a:schemeClr val="tx2"/>
                </a:solidFill>
              </a:rPr>
              <a:t>Instrumente </a:t>
            </a:r>
            <a:r>
              <a:rPr lang="de-DE" sz="1800" dirty="0">
                <a:solidFill>
                  <a:schemeClr val="tx2"/>
                </a:solidFill>
              </a:rPr>
              <a:t>in den </a:t>
            </a:r>
            <a:r>
              <a:rPr lang="de-DE" sz="1800" dirty="0" err="1">
                <a:solidFill>
                  <a:schemeClr val="tx2"/>
                </a:solidFill>
              </a:rPr>
              <a:t>Lagerungstrays</a:t>
            </a:r>
            <a:r>
              <a:rPr lang="de-DE" sz="1800" dirty="0">
                <a:solidFill>
                  <a:schemeClr val="tx2"/>
                </a:solidFill>
              </a:rPr>
              <a:t> aufbereitet wurden, ohne dass die </a:t>
            </a:r>
            <a:r>
              <a:rPr lang="de-DE" sz="1800" dirty="0" err="1">
                <a:solidFill>
                  <a:schemeClr val="tx2"/>
                </a:solidFill>
              </a:rPr>
              <a:t>Lumeninstrumente</a:t>
            </a:r>
            <a:r>
              <a:rPr lang="de-DE" sz="1800" dirty="0">
                <a:solidFill>
                  <a:schemeClr val="tx2"/>
                </a:solidFill>
              </a:rPr>
              <a:t> durchspült wurden. </a:t>
            </a:r>
            <a:endParaRPr lang="de-DE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chemeClr val="tx2"/>
                </a:solidFill>
              </a:rPr>
              <a:t>Um </a:t>
            </a:r>
            <a:r>
              <a:rPr lang="de-DE" sz="1800" dirty="0">
                <a:solidFill>
                  <a:schemeClr val="tx2"/>
                </a:solidFill>
              </a:rPr>
              <a:t>optimale </a:t>
            </a:r>
            <a:r>
              <a:rPr lang="de-DE" sz="1800" dirty="0" smtClean="0">
                <a:solidFill>
                  <a:schemeClr val="tx2"/>
                </a:solidFill>
              </a:rPr>
              <a:t>Reinigungsergebnisse </a:t>
            </a:r>
            <a:r>
              <a:rPr lang="de-DE" sz="1800" dirty="0">
                <a:solidFill>
                  <a:schemeClr val="tx2"/>
                </a:solidFill>
              </a:rPr>
              <a:t>zu erzielen müssen die Medizinprodukte aus den </a:t>
            </a:r>
            <a:r>
              <a:rPr lang="de-DE" sz="1800" dirty="0" err="1">
                <a:solidFill>
                  <a:schemeClr val="tx2"/>
                </a:solidFill>
              </a:rPr>
              <a:t>Trays</a:t>
            </a:r>
            <a:r>
              <a:rPr lang="de-DE" sz="1800" dirty="0">
                <a:solidFill>
                  <a:schemeClr val="tx2"/>
                </a:solidFill>
              </a:rPr>
              <a:t> genommen werden,  </a:t>
            </a: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Beispiel für eine Spülvorrichtungen für </a:t>
            </a:r>
            <a:r>
              <a:rPr lang="de-DE" sz="1800" dirty="0" err="1">
                <a:solidFill>
                  <a:schemeClr val="tx2"/>
                </a:solidFill>
              </a:rPr>
              <a:t>Hilan</a:t>
            </a:r>
            <a:r>
              <a:rPr lang="de-DE" sz="1800" dirty="0">
                <a:solidFill>
                  <a:schemeClr val="tx2"/>
                </a:solidFill>
              </a:rPr>
              <a:t> Handstücke</a:t>
            </a:r>
          </a:p>
        </p:txBody>
      </p:sp>
      <p:pic>
        <p:nvPicPr>
          <p:cNvPr id="2050" name="Picture 2" descr="E:\Anlagen ZSVA\Anlage ZSVA10 gb694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4509120"/>
            <a:ext cx="41338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32670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07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1. Organisation des Landesamtes</a:t>
            </a:r>
            <a:endParaRPr lang="de-DE" sz="20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u="sng" dirty="0" smtClean="0">
                <a:solidFill>
                  <a:schemeClr val="tx2"/>
                </a:solidFill>
              </a:rPr>
              <a:t>Landesoberbehörde</a:t>
            </a:r>
            <a:r>
              <a:rPr lang="de-DE" sz="1800" dirty="0" smtClean="0">
                <a:solidFill>
                  <a:schemeClr val="tx2"/>
                </a:solidFill>
              </a:rPr>
              <a:t> unter der Fachaufsicht des Ministeriums für Soziales, Gesundheit, Jugend, Familie und Senioren des Landes Schleswig -Holstein – Abteilung Gesundheits- und Verbraucherschutz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2"/>
                </a:solidFill>
              </a:rPr>
              <a:t> Zentrale in Neumünster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2"/>
                </a:solidFill>
              </a:rPr>
              <a:t> Gesundheitsabteilung – Abteilung 3 des Landesamtes mit Sitz in Kiel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 smtClean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2"/>
                </a:solidFill>
              </a:rPr>
              <a:t> Dezernat 33 – Medizinprodukteüberwachung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Aufbereitungsprozesse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827324"/>
            <a:ext cx="8280920" cy="4608512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Vorgefundene Lagerungsbedingungen für </a:t>
            </a:r>
            <a:r>
              <a:rPr lang="de-DE" sz="1800" dirty="0" err="1">
                <a:solidFill>
                  <a:schemeClr val="tx2"/>
                </a:solidFill>
              </a:rPr>
              <a:t>Sterilprodukten</a:t>
            </a:r>
            <a:r>
              <a:rPr lang="de-DE" sz="1800" dirty="0">
                <a:solidFill>
                  <a:schemeClr val="tx2"/>
                </a:solidFill>
              </a:rPr>
              <a:t> entsprachen nicht den Anforderungen an deren Lagerung (in </a:t>
            </a:r>
            <a:r>
              <a:rPr lang="de-DE" sz="1800" b="1" dirty="0">
                <a:solidFill>
                  <a:schemeClr val="tx2"/>
                </a:solidFill>
              </a:rPr>
              <a:t>50 %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13349"/>
            <a:ext cx="3062928" cy="301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1632" r="10031" b="2466"/>
          <a:stretch/>
        </p:blipFill>
        <p:spPr bwMode="auto">
          <a:xfrm>
            <a:off x="3031424" y="2711284"/>
            <a:ext cx="2883779" cy="365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29519" b="17773"/>
          <a:stretch/>
        </p:blipFill>
        <p:spPr bwMode="auto">
          <a:xfrm>
            <a:off x="5940152" y="2762172"/>
            <a:ext cx="2773017" cy="312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1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Aufbereitungsprozesse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8064128" cy="4608512"/>
          </a:xfrm>
        </p:spPr>
        <p:txBody>
          <a:bodyPr/>
          <a:lstStyle/>
          <a:p>
            <a:r>
              <a:rPr lang="de-DE" sz="1800" dirty="0">
                <a:solidFill>
                  <a:schemeClr val="tx2"/>
                </a:solidFill>
              </a:rPr>
              <a:t>Transport steriler/</a:t>
            </a:r>
            <a:r>
              <a:rPr lang="de-DE" sz="1800" dirty="0" err="1">
                <a:solidFill>
                  <a:schemeClr val="tx2"/>
                </a:solidFill>
              </a:rPr>
              <a:t>unsteriler</a:t>
            </a:r>
            <a:r>
              <a:rPr lang="de-DE" sz="1800" dirty="0">
                <a:solidFill>
                  <a:schemeClr val="tx2"/>
                </a:solidFill>
              </a:rPr>
              <a:t> Instrumente nicht ausreichend geregelt (in </a:t>
            </a:r>
            <a:r>
              <a:rPr lang="de-DE" sz="1800" b="1" dirty="0">
                <a:solidFill>
                  <a:schemeClr val="tx2"/>
                </a:solidFill>
              </a:rPr>
              <a:t>38 %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9218" name="Picture 2" descr="G:\Dezernate\Dezernat33\Medizinproduktüberwachung\Überwachung Betreiber\Betreiber nach Kreisen\Betreiber NF\Krankenhäuser\Husum\Klinikum_NF\Anlassbezogene Begehung 20160912\Bilder 20160912\ZSVA\Ahrens\SAM_31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" t="-9497" r="440" b="9497"/>
          <a:stretch/>
        </p:blipFill>
        <p:spPr bwMode="auto">
          <a:xfrm>
            <a:off x="899592" y="2636912"/>
            <a:ext cx="6341300" cy="3590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12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Aufbereitungsprozesse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8136136" cy="4608512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sz="1800" dirty="0">
                <a:solidFill>
                  <a:schemeClr val="tx2"/>
                </a:solidFill>
              </a:rPr>
              <a:t>Arbeits-/Verfahrensanweisungen zu einzelnen Aufbereitungsschritten waren nicht vorhanden oder nicht ausreichend (in </a:t>
            </a:r>
            <a:r>
              <a:rPr lang="de-DE" sz="1800" b="1" dirty="0">
                <a:solidFill>
                  <a:schemeClr val="tx2"/>
                </a:solidFill>
              </a:rPr>
              <a:t>69 %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Arbeits-/Verfahrensanweisungen zu notwendigen Routinekontrollen waren nicht vorhanden oder nicht ausreichend (in </a:t>
            </a:r>
            <a:r>
              <a:rPr lang="de-DE" sz="1800" b="1" dirty="0">
                <a:solidFill>
                  <a:schemeClr val="tx2"/>
                </a:solidFill>
              </a:rPr>
              <a:t>38 %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639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Zustand von Geräten und Instrumenten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8136136" cy="4608512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In den Reinigungs- und Desinfektionsgeräten (RDG) bzw. Sterilisationskammern wurden den Aufbereitungsprozess beeinflussende Ablagerungen bzw. Verfärbungen vorgefunden (in </a:t>
            </a:r>
            <a:r>
              <a:rPr lang="de-DE" sz="1800" b="1" dirty="0">
                <a:solidFill>
                  <a:schemeClr val="tx2"/>
                </a:solidFill>
              </a:rPr>
              <a:t>63 %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marL="0" lvl="0" indent="0">
              <a:buNone/>
            </a:pPr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10242" name="Picture 2" descr="G:\Dezernate\Dezernat33\Medizinproduktüberwachung\Überwachung Betreiber\Betreiber nach Kreisen\Betreiber NF\Krankenhäuser\Husum\Klinikum_NF\Anlassbezogene Begehung 20160912\Bilder 20160912\ZSVA\Ahrens\SAM_33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6"/>
          <a:stretch/>
        </p:blipFill>
        <p:spPr bwMode="auto">
          <a:xfrm>
            <a:off x="1187624" y="3311556"/>
            <a:ext cx="6351300" cy="28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ezernate\Dezernat33\Medizinproduktüberwachung\Überwachung Betreiber\Betreiber nach Kreisen\Betreiber HL\Krankenhäuser\Sana Kliniken\Begehung 2017\20170502 Inspektion Bilder ZSVA\unreiner Bereich\SAM_7753.JPG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24095" r="15263" b="21250"/>
          <a:stretch/>
        </p:blipFill>
        <p:spPr bwMode="auto">
          <a:xfrm>
            <a:off x="611560" y="1484784"/>
            <a:ext cx="832973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0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Zustand von Geräten und Instrumenten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8136136" cy="4608512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Mängel an den Instrumenten (z.B. Korrosion, Beläge, Markierungen, die eine ordnungsgemäße Oberflächenreinigung und Desinfektion verhindern) (in </a:t>
            </a:r>
            <a:r>
              <a:rPr lang="de-DE" sz="1800" b="1" dirty="0">
                <a:solidFill>
                  <a:schemeClr val="tx2"/>
                </a:solidFill>
              </a:rPr>
              <a:t>63 %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marL="0" lvl="0" indent="0">
              <a:buNone/>
            </a:pPr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1026" name="Picture 2" descr="G:\Dezernate\Dezernat33\Medizinproduktüberwachung\Überwachung Betreiber\Betreiber nach Kreisen\Betreiber NF\Chirurgie\Husum\Klinik_Winkler\2017\Bilder Inspektion\P10206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9640" r="-21519" b="10518"/>
          <a:stretch/>
        </p:blipFill>
        <p:spPr bwMode="auto">
          <a:xfrm>
            <a:off x="1691680" y="3337723"/>
            <a:ext cx="6808305" cy="282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12" y="1268760"/>
            <a:ext cx="48005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068000" cy="366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077"/>
          <a:stretch/>
        </p:blipFill>
        <p:spPr bwMode="auto">
          <a:xfrm>
            <a:off x="2184446" y="3602830"/>
            <a:ext cx="3693566" cy="35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5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ezernate\Dezernat33\Medizinproduktüberwachung\Überwachung Betreiber\Betreiber nach Kreisen\Betreiber NF\Krankenhäuser\Husum\Klinikum_NF\Anlassbezogene Begehung 20160912\Bilder 20160912\ZSVA\Buchholz\SAM_01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-25798" b="26846"/>
          <a:stretch/>
        </p:blipFill>
        <p:spPr bwMode="auto">
          <a:xfrm>
            <a:off x="1403648" y="836712"/>
            <a:ext cx="6923517" cy="568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Dezernate\Dezernat33\Medizinproduktüberwachung\Überwachung Betreiber\Betreiber nach Kreisen\Betreiber NF\Chirurgie\Husum\Klinik_Winkler\2017\Bilder Inspektion\P10206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" r="16134" b="15692"/>
          <a:stretch/>
        </p:blipFill>
        <p:spPr bwMode="auto">
          <a:xfrm>
            <a:off x="683568" y="332656"/>
            <a:ext cx="4833528" cy="34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Dampfqualität</a:t>
            </a:r>
            <a:endParaRPr lang="de-DE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 rot="16200000">
            <a:off x="6124920" y="2762728"/>
            <a:ext cx="351889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1"/>
          <a:stretch/>
        </p:blipFill>
        <p:spPr bwMode="auto">
          <a:xfrm>
            <a:off x="26369" y="2132856"/>
            <a:ext cx="3379390" cy="3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2856"/>
            <a:ext cx="3177056" cy="35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1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Zustand von Geräten und Instrumenten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7992120" cy="4608512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Keine oder defekte optische Vergrößerungshilfen (Lupen) zur Kontrolle von kleineren Oberflächen (in </a:t>
            </a:r>
            <a:r>
              <a:rPr lang="de-DE" sz="1800" b="1" dirty="0">
                <a:solidFill>
                  <a:schemeClr val="tx2"/>
                </a:solidFill>
              </a:rPr>
              <a:t>31 %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marL="0" lvl="0" indent="0">
              <a:buNone/>
            </a:pPr>
            <a:endParaRPr lang="de-DE" dirty="0"/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18" y="2564904"/>
            <a:ext cx="3818250" cy="380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39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200800" cy="914730"/>
          </a:xfrm>
        </p:spPr>
        <p:txBody>
          <a:bodyPr/>
          <a:lstStyle/>
          <a:p>
            <a:pPr marL="0" indent="0"/>
            <a:r>
              <a:rPr lang="de-DE" sz="2000" dirty="0" smtClean="0">
                <a:solidFill>
                  <a:srgbClr val="003064"/>
                </a:solidFill>
              </a:rPr>
              <a:t>1. </a:t>
            </a:r>
            <a:r>
              <a:rPr lang="de-DE" sz="2000" dirty="0">
                <a:solidFill>
                  <a:srgbClr val="003064"/>
                </a:solidFill>
              </a:rPr>
              <a:t>Organisation der Medizinprodukteüberwachung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39552" y="1988840"/>
            <a:ext cx="7488832" cy="4276590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smtClean="0">
                <a:solidFill>
                  <a:schemeClr val="tx2"/>
                </a:solidFill>
              </a:rPr>
              <a:t>16 Mitarbeiter sind in SH zuständig </a:t>
            </a:r>
            <a:r>
              <a:rPr lang="de-DE" sz="1800" dirty="0">
                <a:solidFill>
                  <a:schemeClr val="tx2"/>
                </a:solidFill>
              </a:rPr>
              <a:t>für die Überwachung von</a:t>
            </a:r>
            <a:r>
              <a:rPr lang="de-DE" sz="1800" dirty="0" smtClean="0">
                <a:solidFill>
                  <a:schemeClr val="tx2"/>
                </a:solidFill>
              </a:rPr>
              <a:t>:</a:t>
            </a: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• </a:t>
            </a:r>
            <a:r>
              <a:rPr lang="de-DE" sz="1800" dirty="0" smtClean="0">
                <a:solidFill>
                  <a:schemeClr val="tx2"/>
                </a:solidFill>
              </a:rPr>
              <a:t>Herstellern </a:t>
            </a:r>
            <a:r>
              <a:rPr lang="de-DE" sz="1800" dirty="0">
                <a:solidFill>
                  <a:schemeClr val="tx2"/>
                </a:solidFill>
              </a:rPr>
              <a:t>von Medizinprodukten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• Handel mit Medizinprodukten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• Betreibern und Anwendern von </a:t>
            </a:r>
            <a:r>
              <a:rPr lang="de-DE" sz="1800" dirty="0" smtClean="0">
                <a:solidFill>
                  <a:schemeClr val="tx2"/>
                </a:solidFill>
              </a:rPr>
              <a:t>Medizinprodukten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tx2"/>
                </a:solidFill>
              </a:rPr>
              <a:t>Sonderanfertigern</a:t>
            </a:r>
            <a:r>
              <a:rPr lang="de-DE" sz="1800" dirty="0" smtClean="0">
                <a:solidFill>
                  <a:schemeClr val="tx2"/>
                </a:solidFill>
              </a:rPr>
              <a:t> (Hersteller Zahnersatz, Brillen, </a:t>
            </a:r>
            <a:r>
              <a:rPr lang="de-DE" sz="1800" dirty="0" err="1" smtClean="0">
                <a:solidFill>
                  <a:schemeClr val="tx2"/>
                </a:solidFill>
              </a:rPr>
              <a:t>orthop</a:t>
            </a:r>
            <a:r>
              <a:rPr lang="de-DE" sz="1800" dirty="0" smtClean="0">
                <a:solidFill>
                  <a:schemeClr val="tx2"/>
                </a:solidFill>
              </a:rPr>
              <a:t>. Hilfsmittel, etc.)</a:t>
            </a:r>
          </a:p>
          <a:p>
            <a:pPr marL="0" indent="0">
              <a:buNone/>
            </a:pPr>
            <a:r>
              <a:rPr lang="de-DE" sz="1800" dirty="0" smtClean="0">
                <a:solidFill>
                  <a:schemeClr val="tx2"/>
                </a:solidFill>
              </a:rPr>
              <a:t>• Klinischen </a:t>
            </a:r>
            <a:r>
              <a:rPr lang="de-DE" sz="1800" dirty="0">
                <a:solidFill>
                  <a:schemeClr val="tx2"/>
                </a:solidFill>
              </a:rPr>
              <a:t>Prüfungen mit </a:t>
            </a:r>
            <a:r>
              <a:rPr lang="de-DE" sz="1800" dirty="0" smtClean="0">
                <a:solidFill>
                  <a:schemeClr val="tx2"/>
                </a:solidFill>
              </a:rPr>
              <a:t>Medizinprodukten</a:t>
            </a:r>
          </a:p>
          <a:p>
            <a:pPr marL="0" indent="0">
              <a:buNone/>
            </a:pPr>
            <a:r>
              <a:rPr lang="de-DE" sz="1800" dirty="0" smtClean="0">
                <a:solidFill>
                  <a:schemeClr val="tx2"/>
                </a:solidFill>
              </a:rPr>
              <a:t>• MTK – Diensten</a:t>
            </a:r>
          </a:p>
          <a:p>
            <a:pPr marL="0" indent="0">
              <a:buNone/>
            </a:pPr>
            <a:endParaRPr lang="de-DE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Räumlichkeiten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7920112" cy="4608512"/>
          </a:xfrm>
        </p:spPr>
        <p:txBody>
          <a:bodyPr/>
          <a:lstStyle/>
          <a:p>
            <a:pPr lvl="0"/>
            <a:endParaRPr lang="de-DE" dirty="0" smtClean="0"/>
          </a:p>
          <a:p>
            <a:pPr lvl="0"/>
            <a:endParaRPr lang="de-DE" dirty="0"/>
          </a:p>
          <a:p>
            <a:pPr lvl="0"/>
            <a:r>
              <a:rPr lang="de-DE" sz="1800" dirty="0">
                <a:solidFill>
                  <a:schemeClr val="tx2"/>
                </a:solidFill>
              </a:rPr>
              <a:t>Lagerung von alten nicht mehr benutzten Instrumenten, Materialien, Geräten blockieren benötigte Lagerkapazitäten und verhindern eine notwendige Flächendesinfektion in den Aufbereitungsräumen (in </a:t>
            </a:r>
            <a:r>
              <a:rPr lang="de-DE" sz="1800" b="1" dirty="0">
                <a:solidFill>
                  <a:schemeClr val="tx2"/>
                </a:solidFill>
              </a:rPr>
              <a:t>56 %</a:t>
            </a:r>
            <a:r>
              <a:rPr lang="de-DE" sz="1800" dirty="0">
                <a:solidFill>
                  <a:schemeClr val="tx2"/>
                </a:solidFill>
              </a:rPr>
              <a:t> der begangenen Einrichtungen</a:t>
            </a:r>
            <a:r>
              <a:rPr lang="de-DE" dirty="0" smtClean="0"/>
              <a:t>)</a:t>
            </a:r>
          </a:p>
          <a:p>
            <a:pPr marL="0" lvl="0" indent="0">
              <a:buNone/>
            </a:pPr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649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Räumlichkeiten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6912000" cy="4608512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</p:txBody>
      </p:sp>
      <p:pic>
        <p:nvPicPr>
          <p:cNvPr id="5122" name="Picture 2" descr="G:\Dezernate\Dezernat33\Medizinproduktüberwachung\Überwachung Betreiber\Betreiber nach Kreisen\Betreiber NF\Krankenhäuser\Husum\Klinikum_NF\Anlassbezogene Begehung 20160912\Bilder 20160912\ZSVA\Buchholz\SAM_0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748883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57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Räumlichkeiten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772816"/>
            <a:ext cx="8064128" cy="4608512"/>
          </a:xfrm>
        </p:spPr>
        <p:txBody>
          <a:bodyPr/>
          <a:lstStyle/>
          <a:p>
            <a:pPr lvl="0"/>
            <a:r>
              <a:rPr lang="de-DE" sz="1800" dirty="0">
                <a:solidFill>
                  <a:schemeClr val="tx2"/>
                </a:solidFill>
              </a:rPr>
              <a:t>Trennung reiner/ unreiner Bereiche nicht ausreichend, enge Umkleiden, Umkleiden ohne Schleusenfunktion vorgefunden (in </a:t>
            </a:r>
            <a:r>
              <a:rPr lang="de-DE" sz="1800" b="1" dirty="0">
                <a:solidFill>
                  <a:schemeClr val="tx2"/>
                </a:solidFill>
              </a:rPr>
              <a:t>31 %</a:t>
            </a:r>
            <a:r>
              <a:rPr lang="de-DE" sz="1800" dirty="0">
                <a:solidFill>
                  <a:schemeClr val="tx2"/>
                </a:solidFill>
              </a:rPr>
              <a:t> der begangenen Einrichtungen)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 </a:t>
            </a:r>
          </a:p>
          <a:p>
            <a:pPr lvl="0"/>
            <a:endParaRPr lang="de-DE" dirty="0"/>
          </a:p>
          <a:p>
            <a:endParaRPr lang="de-DE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-134" r="-21892" b="134"/>
          <a:stretch/>
        </p:blipFill>
        <p:spPr bwMode="auto">
          <a:xfrm>
            <a:off x="2915816" y="2708920"/>
            <a:ext cx="3507499" cy="384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6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" y="1772816"/>
            <a:ext cx="4157663" cy="442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6"/>
          <a:stretch/>
        </p:blipFill>
        <p:spPr bwMode="auto">
          <a:xfrm>
            <a:off x="5220072" y="1772816"/>
            <a:ext cx="2998598" cy="425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5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Fazit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960723"/>
            <a:ext cx="6912000" cy="4276590"/>
          </a:xfrm>
        </p:spPr>
        <p:txBody>
          <a:bodyPr/>
          <a:lstStyle/>
          <a:p>
            <a:endParaRPr lang="de-DE" dirty="0" smtClean="0"/>
          </a:p>
          <a:p>
            <a:r>
              <a:rPr lang="de-DE" sz="1800" dirty="0">
                <a:solidFill>
                  <a:schemeClr val="tx2"/>
                </a:solidFill>
              </a:rPr>
              <a:t>Inspektionen in Hygienebereichen von Krankenhäusern werden in Schleswig-Holstein </a:t>
            </a:r>
            <a:r>
              <a:rPr lang="de-DE" sz="1800" dirty="0" smtClean="0">
                <a:solidFill>
                  <a:schemeClr val="tx2"/>
                </a:solidFill>
              </a:rPr>
              <a:t>vom LAsD zukünftig </a:t>
            </a:r>
            <a:r>
              <a:rPr lang="de-DE" sz="1800" dirty="0">
                <a:solidFill>
                  <a:schemeClr val="tx2"/>
                </a:solidFill>
              </a:rPr>
              <a:t>nur noch unangekündigt durchgeführt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Die Überwachung wird weiterhin durch ein Inspektorenteam </a:t>
            </a:r>
            <a:r>
              <a:rPr lang="de-DE" sz="1800" dirty="0" smtClean="0">
                <a:solidFill>
                  <a:schemeClr val="tx2"/>
                </a:solidFill>
              </a:rPr>
              <a:t>(mind. 2 Mitarbeiter) durchgeführt</a:t>
            </a:r>
            <a:endParaRPr lang="de-DE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Aufbereitung von </a:t>
            </a:r>
            <a:r>
              <a:rPr lang="de-DE" dirty="0" err="1" smtClean="0"/>
              <a:t>Explantaten</a:t>
            </a:r>
            <a:r>
              <a:rPr lang="de-DE" dirty="0" smtClean="0"/>
              <a:t> in der ZSVA ?</a:t>
            </a:r>
            <a:endParaRPr lang="de-DE" dirty="0"/>
          </a:p>
        </p:txBody>
      </p:sp>
      <p:pic>
        <p:nvPicPr>
          <p:cNvPr id="8194" name="Picture 2" descr="G:\Dezernate\Dezernat33\Medizinproduktüberwachung\Überwachung Betreiber\Betreiber nach Kreisen\Betreiber NF\Krankenhäuser\Husum\Klinikum_NF\Anlassbezogene Begehung 20160912\Bilder 20160912\ZSVA\Ahrens\SAM_3214.JPG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22" t="4070" r="33152" b="-4070"/>
          <a:stretch/>
        </p:blipFill>
        <p:spPr bwMode="auto">
          <a:xfrm>
            <a:off x="-40026" y="1628800"/>
            <a:ext cx="7852386" cy="4512547"/>
          </a:xfrm>
          <a:prstGeom prst="rect">
            <a:avLst/>
          </a:prstGeom>
          <a:noFill/>
          <a:ln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313" y="1196753"/>
            <a:ext cx="8207375" cy="2628292"/>
          </a:xfrm>
        </p:spPr>
        <p:txBody>
          <a:bodyPr/>
          <a:lstStyle/>
          <a:p>
            <a:pPr algn="ctr"/>
            <a:r>
              <a:rPr lang="de-DE" sz="3600" dirty="0" smtClean="0"/>
              <a:t>Vielen Dank für Ihre Aufmerksamkeit!</a:t>
            </a:r>
          </a:p>
          <a:p>
            <a:pPr algn="ctr"/>
            <a:endParaRPr lang="de-DE" sz="3600" dirty="0"/>
          </a:p>
          <a:p>
            <a:pPr algn="ctr"/>
            <a:r>
              <a:rPr lang="de-DE" sz="3600" dirty="0" smtClean="0"/>
              <a:t>Noch Fragen?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1468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68312" y="2176746"/>
            <a:ext cx="8352160" cy="4276590"/>
          </a:xfrm>
        </p:spPr>
        <p:txBody>
          <a:bodyPr/>
          <a:lstStyle/>
          <a:p>
            <a:pPr marL="0" indent="0">
              <a:buNone/>
            </a:pPr>
            <a:r>
              <a:rPr lang="de-DE" sz="1800" b="1" dirty="0"/>
              <a:t>§ 26 MPG: Durchführung der Überwachung</a:t>
            </a:r>
            <a:endParaRPr lang="de-DE" sz="18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de-DE" sz="1800" b="1" dirty="0"/>
          </a:p>
          <a:p>
            <a:pPr marL="457200" indent="-457200">
              <a:buAutoNum type="arabicParenBoth"/>
            </a:pPr>
            <a:r>
              <a:rPr lang="de-DE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Betriebe und Einrichtungen mit Sitz in Deutschland, in denen Medizinprodukte …</a:t>
            </a:r>
          </a:p>
          <a:p>
            <a:r>
              <a:rPr lang="de-DE" sz="18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betrieben</a:t>
            </a:r>
            <a:r>
              <a:rPr lang="de-DE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de-DE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angewendet oder</a:t>
            </a:r>
          </a:p>
          <a:p>
            <a:r>
              <a:rPr lang="de-DE" sz="18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Medizinprodukte, die bestimmungsgemäß </a:t>
            </a:r>
            <a:r>
              <a:rPr lang="de-DE" sz="1800" dirty="0" err="1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keimarm</a:t>
            </a:r>
            <a:r>
              <a:rPr lang="de-DE" sz="18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oder steril zur Anwendung </a:t>
            </a:r>
            <a:r>
              <a:rPr lang="de-DE" sz="18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kommen, aufbereitet werden</a:t>
            </a:r>
            <a:endParaRPr lang="de-DE" sz="1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unterliegen insoweit der Überwachung durch die zuständige Behörde</a:t>
            </a: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6056" y="764704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3064"/>
                </a:solidFill>
              </a:rPr>
              <a:t>Angestrebte, </a:t>
            </a:r>
            <a:r>
              <a:rPr lang="de-DE" sz="2000" b="1" dirty="0">
                <a:solidFill>
                  <a:srgbClr val="003064"/>
                </a:solidFill>
              </a:rPr>
              <a:t>von den obersten Länderbehörden festgelegte Überwachungsintervalle in der Betreiberüberwachung</a:t>
            </a:r>
          </a:p>
        </p:txBody>
      </p:sp>
    </p:spTree>
    <p:extLst>
      <p:ext uri="{BB962C8B-B14F-4D97-AF65-F5344CB8AC3E}">
        <p14:creationId xmlns:p14="http://schemas.microsoft.com/office/powerpoint/2010/main" val="65940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Rechtsgrundlagen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2"/>
                </a:solidFill>
              </a:rPr>
              <a:t>Rechtsgrundlage</a:t>
            </a:r>
            <a:r>
              <a:rPr lang="de-DE" sz="1800" dirty="0">
                <a:solidFill>
                  <a:schemeClr val="tx2"/>
                </a:solidFill>
              </a:rPr>
              <a:t>: </a:t>
            </a:r>
            <a:r>
              <a:rPr lang="de-DE" sz="1800" dirty="0" smtClean="0">
                <a:solidFill>
                  <a:schemeClr val="tx2"/>
                </a:solidFill>
              </a:rPr>
              <a:t>Medizinproduktegesetz </a:t>
            </a:r>
            <a:r>
              <a:rPr lang="de-DE" sz="1800" dirty="0">
                <a:solidFill>
                  <a:schemeClr val="tx2"/>
                </a:solidFill>
              </a:rPr>
              <a:t>(MPG) und </a:t>
            </a:r>
            <a:r>
              <a:rPr lang="de-DE" sz="1800" dirty="0" smtClean="0">
                <a:solidFill>
                  <a:schemeClr val="tx2"/>
                </a:solidFill>
              </a:rPr>
              <a:t>Medizinprodukte-B</a:t>
            </a:r>
            <a:r>
              <a:rPr lang="de-DE" sz="1800" dirty="0">
                <a:solidFill>
                  <a:schemeClr val="tx2"/>
                </a:solidFill>
              </a:rPr>
              <a:t>etreiber</a:t>
            </a:r>
            <a:r>
              <a:rPr lang="de-DE" sz="1800" dirty="0" smtClean="0">
                <a:solidFill>
                  <a:schemeClr val="tx2"/>
                </a:solidFill>
              </a:rPr>
              <a:t>verordnung </a:t>
            </a:r>
            <a:r>
              <a:rPr lang="de-DE" sz="1800" dirty="0">
                <a:solidFill>
                  <a:schemeClr val="tx2"/>
                </a:solidFill>
              </a:rPr>
              <a:t>(MPBetreibV</a:t>
            </a:r>
            <a:r>
              <a:rPr lang="de-DE" sz="1800" dirty="0" smtClean="0">
                <a:solidFill>
                  <a:schemeClr val="tx2"/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/>
                </a:solidFill>
              </a:rPr>
              <a:t>Sind die rechtlichen Voraussetzungen an den Betrieb von Medizinprodukten erfüllt</a:t>
            </a:r>
            <a:r>
              <a:rPr lang="de-DE" sz="1800" dirty="0" smtClean="0">
                <a:solidFill>
                  <a:schemeClr val="tx2"/>
                </a:solidFill>
              </a:rPr>
              <a:t>?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/>
                </a:solidFill>
              </a:rPr>
              <a:t>Sind die rechtlichen Voraussetzungen an die Aufbereitung von Medizinprodukten erfüllt</a:t>
            </a:r>
            <a:r>
              <a:rPr lang="de-DE" sz="1800" dirty="0" smtClean="0">
                <a:solidFill>
                  <a:schemeClr val="tx2"/>
                </a:solidFill>
              </a:rPr>
              <a:t>?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/>
                </a:solidFill>
              </a:rPr>
              <a:t>§ </a:t>
            </a:r>
            <a:r>
              <a:rPr lang="de-DE" sz="1800" dirty="0" smtClean="0">
                <a:solidFill>
                  <a:schemeClr val="tx2"/>
                </a:solidFill>
              </a:rPr>
              <a:t>8 </a:t>
            </a:r>
            <a:r>
              <a:rPr lang="de-DE" sz="1800" dirty="0">
                <a:solidFill>
                  <a:schemeClr val="tx2"/>
                </a:solidFill>
              </a:rPr>
              <a:t>MPBetreibV – Aufbereitung von </a:t>
            </a:r>
            <a:r>
              <a:rPr lang="de-DE" sz="1800" dirty="0" smtClean="0">
                <a:solidFill>
                  <a:schemeClr val="tx2"/>
                </a:solidFill>
              </a:rPr>
              <a:t>Medizinprodukten</a:t>
            </a:r>
          </a:p>
          <a:p>
            <a:pPr marL="0" indent="0">
              <a:lnSpc>
                <a:spcPct val="100000"/>
              </a:lnSpc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2"/>
                </a:solidFill>
              </a:rPr>
              <a:t>Abs. 2 verweist auf die Empfehlung der Kommission für Krankenhaushygiene und Infektionsprävention am Robert-Koch-Institut (KRINKO) und des Bundesinstitutes für Arzneimittel und Medizinprodukte (</a:t>
            </a:r>
            <a:r>
              <a:rPr lang="de-DE" sz="1800" dirty="0" err="1">
                <a:solidFill>
                  <a:schemeClr val="tx2"/>
                </a:solidFill>
              </a:rPr>
              <a:t>BfArM</a:t>
            </a:r>
            <a:r>
              <a:rPr lang="de-DE" sz="1800" dirty="0">
                <a:solidFill>
                  <a:schemeClr val="tx2"/>
                </a:solidFill>
              </a:rPr>
              <a:t>) zur Aufbereitung von Medizinprodukten</a:t>
            </a:r>
          </a:p>
          <a:p>
            <a:endParaRPr lang="de-DE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solidFill>
                <a:schemeClr val="tx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821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Überwachungsintervalle</a:t>
            </a:r>
            <a:br>
              <a:rPr lang="de-DE" dirty="0">
                <a:solidFill>
                  <a:schemeClr val="tx2"/>
                </a:solidFill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2"/>
                </a:solidFill>
              </a:rPr>
              <a:t>Krankenhäuser </a:t>
            </a:r>
            <a:r>
              <a:rPr lang="de-DE" sz="1800" dirty="0">
                <a:solidFill>
                  <a:schemeClr val="tx2"/>
                </a:solidFill>
              </a:rPr>
              <a:t>und ambulant operierende Einrichtungen alle 3 Jahre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• Spezielle Arztpraxen alle 6 Jahre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• Zahnarztpraxen, Dialyseeinrichtungen, Rettungsdienste alle 6 Jahre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2"/>
                </a:solidFill>
              </a:rPr>
              <a:t>• Alle weiteren Einrichtungen in Rahmen von </a:t>
            </a:r>
            <a:r>
              <a:rPr lang="de-DE" sz="1800" dirty="0" smtClean="0">
                <a:solidFill>
                  <a:schemeClr val="tx2"/>
                </a:solidFill>
              </a:rPr>
              <a:t>Schwerpunktaktionen</a:t>
            </a:r>
          </a:p>
          <a:p>
            <a:pPr marL="0" indent="0">
              <a:buNone/>
            </a:pPr>
            <a:endParaRPr lang="de-DE" sz="1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2"/>
                </a:solidFill>
              </a:rPr>
              <a:t>Hersteller nach Risiko alle 3 bis 6 Jahren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2"/>
                </a:solidFill>
              </a:rPr>
              <a:t>Klinische Prüfungen mind. einmal während ihrer Laufdauer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olidFill>
                <a:schemeClr val="tx2"/>
              </a:solidFill>
            </a:endParaRP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31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Ablauf einer angekündigten Begehung einer ZSVA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960723"/>
            <a:ext cx="8280152" cy="4276590"/>
          </a:xfrm>
        </p:spPr>
        <p:txBody>
          <a:bodyPr/>
          <a:lstStyle/>
          <a:p>
            <a:r>
              <a:rPr lang="de-DE" sz="1800" dirty="0">
                <a:solidFill>
                  <a:schemeClr val="tx2"/>
                </a:solidFill>
              </a:rPr>
              <a:t>Durch Anschreiben wird die Begehung angekündigt und zur Vorbereitung der Inspektion werden Unterlagen (wie </a:t>
            </a:r>
            <a:r>
              <a:rPr lang="de-DE" sz="1800" dirty="0" err="1">
                <a:solidFill>
                  <a:schemeClr val="tx2"/>
                </a:solidFill>
              </a:rPr>
              <a:t>z.Bsp</a:t>
            </a:r>
            <a:r>
              <a:rPr lang="de-DE" sz="1800" dirty="0">
                <a:solidFill>
                  <a:schemeClr val="tx2"/>
                </a:solidFill>
              </a:rPr>
              <a:t>. Validierungsberichte, Bestandsverzeichnisse, Einstufung von Instrumenten, spezielle VA etc.) angefordert.</a:t>
            </a:r>
          </a:p>
          <a:p>
            <a:r>
              <a:rPr lang="de-DE" sz="1800" dirty="0">
                <a:solidFill>
                  <a:schemeClr val="tx2"/>
                </a:solidFill>
              </a:rPr>
              <a:t> Nach interner Sichtung der Unterlagen werden in der Behörde das Begehungsteam, die Dringlichkeit und einige Terminvorschläge festgelegt</a:t>
            </a:r>
          </a:p>
          <a:p>
            <a:r>
              <a:rPr lang="de-DE" sz="1800" dirty="0">
                <a:solidFill>
                  <a:schemeClr val="tx2"/>
                </a:solidFill>
              </a:rPr>
              <a:t>Terminabsprache mit der Einrichtung</a:t>
            </a:r>
          </a:p>
          <a:p>
            <a:r>
              <a:rPr lang="de-DE" sz="1800" dirty="0">
                <a:solidFill>
                  <a:schemeClr val="tx2"/>
                </a:solidFill>
              </a:rPr>
              <a:t>Terminbekanntgabe</a:t>
            </a:r>
          </a:p>
          <a:p>
            <a:r>
              <a:rPr lang="de-DE" sz="1800" dirty="0">
                <a:solidFill>
                  <a:schemeClr val="tx2"/>
                </a:solidFill>
              </a:rPr>
              <a:t>Begehung mit den Verantwortlichen für die einzelnen Bereiche, während der Begehung können auch nicht angekündigte Bereiche hinzugenommen werden</a:t>
            </a:r>
          </a:p>
        </p:txBody>
      </p:sp>
    </p:spTree>
    <p:extLst>
      <p:ext uri="{BB962C8B-B14F-4D97-AF65-F5344CB8AC3E}">
        <p14:creationId xmlns:p14="http://schemas.microsoft.com/office/powerpoint/2010/main" val="778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Vorteile einer angekündigten Begehung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2" y="1960723"/>
            <a:ext cx="7272040" cy="4276590"/>
          </a:xfrm>
        </p:spPr>
        <p:txBody>
          <a:bodyPr/>
          <a:lstStyle/>
          <a:p>
            <a:r>
              <a:rPr lang="de-DE" sz="1800" dirty="0" smtClean="0">
                <a:solidFill>
                  <a:schemeClr val="tx2"/>
                </a:solidFill>
              </a:rPr>
              <a:t>Die </a:t>
            </a:r>
            <a:r>
              <a:rPr lang="de-DE" sz="1800" dirty="0">
                <a:solidFill>
                  <a:schemeClr val="tx2"/>
                </a:solidFill>
              </a:rPr>
              <a:t>Inspektoren sind detaillierter auf die Begehung vorbereitet (Wartungs-, Validierungsberichte sind gelesen , klinikspezielle Instrumente sind bekannt, etc.)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Ansprechpartner haben Zeit und sind emotional auf die Begehung vorbereitet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Die angekündigten Bereiche können begangen werden, eventuelle OP-Pläne sind entsprechend angepasst</a:t>
            </a:r>
          </a:p>
          <a:p>
            <a:endParaRPr lang="de-DE" sz="1800" dirty="0">
              <a:solidFill>
                <a:schemeClr val="tx2"/>
              </a:solidFill>
            </a:endParaRPr>
          </a:p>
          <a:p>
            <a:r>
              <a:rPr lang="de-DE" sz="1800" dirty="0">
                <a:solidFill>
                  <a:schemeClr val="tx2"/>
                </a:solidFill>
              </a:rPr>
              <a:t>Für alle Beteiligten eine entspanntere  Atmosphäre</a:t>
            </a:r>
          </a:p>
        </p:txBody>
      </p:sp>
    </p:spTree>
    <p:extLst>
      <p:ext uri="{BB962C8B-B14F-4D97-AF65-F5344CB8AC3E}">
        <p14:creationId xmlns:p14="http://schemas.microsoft.com/office/powerpoint/2010/main" val="17706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D_Praesentation">
  <a:themeElements>
    <a:clrScheme name="SH">
      <a:dk1>
        <a:srgbClr val="003064"/>
      </a:dk1>
      <a:lt1>
        <a:sysClr val="window" lastClr="FFFFFF"/>
      </a:lt1>
      <a:dk2>
        <a:srgbClr val="000000"/>
      </a:dk2>
      <a:lt2>
        <a:srgbClr val="D4004B"/>
      </a:lt2>
      <a:accent1>
        <a:srgbClr val="00A2AB"/>
      </a:accent1>
      <a:accent2>
        <a:srgbClr val="008CCF"/>
      </a:accent2>
      <a:accent3>
        <a:srgbClr val="3A78B8"/>
      </a:accent3>
      <a:accent4>
        <a:srgbClr val="7A6FAC"/>
      </a:accent4>
      <a:accent5>
        <a:srgbClr val="B55C9C"/>
      </a:accent5>
      <a:accent6>
        <a:srgbClr val="D62F87"/>
      </a:accent6>
      <a:hlink>
        <a:srgbClr val="003064"/>
      </a:hlink>
      <a:folHlink>
        <a:srgbClr val="003064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6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SH">
      <a:dk1>
        <a:srgbClr val="003064"/>
      </a:dk1>
      <a:lt1>
        <a:sysClr val="window" lastClr="FFFFFF"/>
      </a:lt1>
      <a:dk2>
        <a:srgbClr val="000000"/>
      </a:dk2>
      <a:lt2>
        <a:srgbClr val="D4004B"/>
      </a:lt2>
      <a:accent1>
        <a:srgbClr val="00A2AB"/>
      </a:accent1>
      <a:accent2>
        <a:srgbClr val="008CCF"/>
      </a:accent2>
      <a:accent3>
        <a:srgbClr val="3A78B8"/>
      </a:accent3>
      <a:accent4>
        <a:srgbClr val="7A6FAC"/>
      </a:accent4>
      <a:accent5>
        <a:srgbClr val="B55C9C"/>
      </a:accent5>
      <a:accent6>
        <a:srgbClr val="D62F87"/>
      </a:accent6>
      <a:hlink>
        <a:srgbClr val="003064"/>
      </a:hlink>
      <a:folHlink>
        <a:srgbClr val="003064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SH">
      <a:dk1>
        <a:srgbClr val="003064"/>
      </a:dk1>
      <a:lt1>
        <a:sysClr val="window" lastClr="FFFFFF"/>
      </a:lt1>
      <a:dk2>
        <a:srgbClr val="000000"/>
      </a:dk2>
      <a:lt2>
        <a:srgbClr val="D4004B"/>
      </a:lt2>
      <a:accent1>
        <a:srgbClr val="00A2AB"/>
      </a:accent1>
      <a:accent2>
        <a:srgbClr val="008CCF"/>
      </a:accent2>
      <a:accent3>
        <a:srgbClr val="3A78B8"/>
      </a:accent3>
      <a:accent4>
        <a:srgbClr val="7A6FAC"/>
      </a:accent4>
      <a:accent5>
        <a:srgbClr val="B55C9C"/>
      </a:accent5>
      <a:accent6>
        <a:srgbClr val="D62F87"/>
      </a:accent6>
      <a:hlink>
        <a:srgbClr val="003064"/>
      </a:hlink>
      <a:folHlink>
        <a:srgbClr val="003064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LAsD_Praesentation</Template>
  <TotalTime>0</TotalTime>
  <Words>1187</Words>
  <Application>Microsoft Office PowerPoint</Application>
  <PresentationFormat>Bildschirmpräsentation (4:3)</PresentationFormat>
  <Paragraphs>218</Paragraphs>
  <Slides>46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LAsD_Praesentation</vt:lpstr>
      <vt:lpstr>Schleswig-Holstein Der echte Norden</vt:lpstr>
      <vt:lpstr>PowerPoint-Präsentation</vt:lpstr>
      <vt:lpstr>1. Organisation des Landesamtes</vt:lpstr>
      <vt:lpstr>1. Organisation der Medizinprodukteüberwachung </vt:lpstr>
      <vt:lpstr>PowerPoint-Präsentation</vt:lpstr>
      <vt:lpstr>Rechtsgrundlagen</vt:lpstr>
      <vt:lpstr>Überwachungsintervalle </vt:lpstr>
      <vt:lpstr>2. Ablauf einer angekündigten Begehung einer ZSVA</vt:lpstr>
      <vt:lpstr>Vorteile einer angekündigten Begehung</vt:lpstr>
      <vt:lpstr>Nachteile einer angekündigten Begehung</vt:lpstr>
      <vt:lpstr>Schreck in der Morgenstunde</vt:lpstr>
      <vt:lpstr>3. Ablauf einer unangekündigten Inspektion</vt:lpstr>
      <vt:lpstr>Vorteile einer unangekündigten Begehung</vt:lpstr>
      <vt:lpstr>Nachteile einer unangekündigten Begehung</vt:lpstr>
      <vt:lpstr>4. Ergebnisse aus den unangekündigten     Überwachungen </vt:lpstr>
      <vt:lpstr>Begehungsbereiche</vt:lpstr>
      <vt:lpstr>Hauptsächliche Mängel</vt:lpstr>
      <vt:lpstr>Personal in den Aufbereitungseinheiten</vt:lpstr>
      <vt:lpstr>Aufbereitungsprozesse</vt:lpstr>
      <vt:lpstr>Aufbereitungsprozesse</vt:lpstr>
      <vt:lpstr>Aufbereitungsprozesse</vt:lpstr>
      <vt:lpstr>PowerPoint-Präsentation</vt:lpstr>
      <vt:lpstr>PowerPoint-Präsentation</vt:lpstr>
      <vt:lpstr>PowerPoint-Präsentation</vt:lpstr>
      <vt:lpstr>PowerPoint-Präsentation</vt:lpstr>
      <vt:lpstr>Aufbereitungsprozesse</vt:lpstr>
      <vt:lpstr>PowerPoint-Präsentation</vt:lpstr>
      <vt:lpstr>PowerPoint-Präsentation</vt:lpstr>
      <vt:lpstr>Aufbereitungsprozesse /Herstellerangaben</vt:lpstr>
      <vt:lpstr>Aufbereitungsprozesse</vt:lpstr>
      <vt:lpstr>Aufbereitungsprozesse</vt:lpstr>
      <vt:lpstr>Aufbereitungsprozesse</vt:lpstr>
      <vt:lpstr>Zustand von Geräten und Instrumenten</vt:lpstr>
      <vt:lpstr>PowerPoint-Präsentation</vt:lpstr>
      <vt:lpstr>Zustand von Geräten und Instrumenten</vt:lpstr>
      <vt:lpstr>PowerPoint-Präsentation</vt:lpstr>
      <vt:lpstr>PowerPoint-Präsentation</vt:lpstr>
      <vt:lpstr>Dampfqualität</vt:lpstr>
      <vt:lpstr>Zustand von Geräten und Instrumenten</vt:lpstr>
      <vt:lpstr>Räumlichkeiten</vt:lpstr>
      <vt:lpstr>Räumlichkeiten</vt:lpstr>
      <vt:lpstr>Räumlichkeiten</vt:lpstr>
      <vt:lpstr>PowerPoint-Präsentation</vt:lpstr>
      <vt:lpstr>5. Fazit</vt:lpstr>
      <vt:lpstr>Aufbereitung von Explantaten in der ZSVA ?</vt:lpstr>
      <vt:lpstr>PowerPoint-Präsentation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Schleswig-Holstein Der echte Norden</dc:title>
  <dc:creator>Müller, Lennart (LAsD)</dc:creator>
  <cp:lastModifiedBy>Wolfgang Christ</cp:lastModifiedBy>
  <cp:revision>194</cp:revision>
  <cp:lastPrinted>2017-09-12T08:33:50Z</cp:lastPrinted>
  <dcterms:created xsi:type="dcterms:W3CDTF">2015-05-19T06:02:03Z</dcterms:created>
  <dcterms:modified xsi:type="dcterms:W3CDTF">2017-10-26T12:18:20Z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